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4" r:id="rId1"/>
  </p:sldMasterIdLst>
  <p:notesMasterIdLst>
    <p:notesMasterId r:id="rId7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327" r:id="rId22"/>
    <p:sldId id="278" r:id="rId23"/>
    <p:sldId id="329" r:id="rId24"/>
    <p:sldId id="328" r:id="rId25"/>
    <p:sldId id="330" r:id="rId26"/>
    <p:sldId id="281" r:id="rId27"/>
    <p:sldId id="282" r:id="rId28"/>
    <p:sldId id="283" r:id="rId29"/>
    <p:sldId id="284" r:id="rId30"/>
    <p:sldId id="331" r:id="rId31"/>
    <p:sldId id="286" r:id="rId32"/>
    <p:sldId id="287" r:id="rId33"/>
    <p:sldId id="288" r:id="rId34"/>
    <p:sldId id="333" r:id="rId35"/>
    <p:sldId id="334" r:id="rId36"/>
    <p:sldId id="289" r:id="rId37"/>
    <p:sldId id="290" r:id="rId38"/>
    <p:sldId id="335" r:id="rId39"/>
    <p:sldId id="340" r:id="rId40"/>
    <p:sldId id="292" r:id="rId41"/>
    <p:sldId id="336" r:id="rId42"/>
    <p:sldId id="337" r:id="rId43"/>
    <p:sldId id="338" r:id="rId44"/>
    <p:sldId id="339" r:id="rId45"/>
    <p:sldId id="293" r:id="rId46"/>
    <p:sldId id="294" r:id="rId47"/>
    <p:sldId id="341" r:id="rId48"/>
    <p:sldId id="296" r:id="rId49"/>
    <p:sldId id="342" r:id="rId50"/>
    <p:sldId id="343" r:id="rId51"/>
    <p:sldId id="344" r:id="rId52"/>
    <p:sldId id="301" r:id="rId53"/>
    <p:sldId id="302" r:id="rId54"/>
    <p:sldId id="303" r:id="rId55"/>
    <p:sldId id="304" r:id="rId56"/>
    <p:sldId id="305" r:id="rId57"/>
    <p:sldId id="306" r:id="rId58"/>
    <p:sldId id="307" r:id="rId59"/>
    <p:sldId id="308" r:id="rId60"/>
    <p:sldId id="309" r:id="rId61"/>
    <p:sldId id="310" r:id="rId62"/>
    <p:sldId id="311"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x="6858000" cy="5143500"/>
  <p:notesSz cx="6858000" cy="9144000"/>
  <p:embeddedFontLst>
    <p:embeddedFont>
      <p:font typeface="Fira Sans Extra Condensed Medium" panose="020B0604020202020204" charset="0"/>
      <p:regular r:id="rId78"/>
      <p:bold r:id="rId79"/>
      <p:italic r:id="rId80"/>
      <p:boldItalic r:id="rId81"/>
    </p:embeddedFont>
    <p:embeddedFont>
      <p:font typeface="Barlow Condensed Medium" panose="020B0604020202020204" charset="0"/>
      <p:regular r:id="rId82"/>
      <p:bold r:id="rId83"/>
      <p:italic r:id="rId84"/>
      <p:boldItalic r:id="rId85"/>
    </p:embeddedFont>
    <p:embeddedFont>
      <p:font typeface="Arvo" panose="020B0604020202020204" charset="0"/>
      <p:regular r:id="rId86"/>
      <p:bold r:id="rId87"/>
      <p:italic r:id="rId88"/>
      <p:boldItalic r:id="rId89"/>
    </p:embeddedFont>
    <p:embeddedFont>
      <p:font typeface="Calibri" panose="020F0502020204030204" pitchFamily="34" charset="0"/>
      <p:regular r:id="rId90"/>
      <p:bold r:id="rId91"/>
      <p:italic r:id="rId92"/>
      <p:boldItalic r:id="rId93"/>
    </p:embeddedFont>
    <p:embeddedFont>
      <p:font typeface="Cambria Math" panose="02040503050406030204" pitchFamily="18" charset="0"/>
      <p:regular r:id="rId94"/>
    </p:embeddedFont>
    <p:embeddedFont>
      <p:font typeface="Barlow Condensed" panose="020B0604020202020204" charset="0"/>
      <p:regular r:id="rId95"/>
      <p:bold r:id="rId96"/>
      <p:italic r:id="rId97"/>
      <p:boldItalic r:id="rId98"/>
    </p:embeddedFont>
    <p:embeddedFont>
      <p:font typeface="Barlow Condensed SemiBold" panose="020B0604020202020204"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160">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167" autoAdjust="0"/>
  </p:normalViewPr>
  <p:slideViewPr>
    <p:cSldViewPr snapToGrid="0">
      <p:cViewPr varScale="1">
        <p:scale>
          <a:sx n="104" d="100"/>
          <a:sy n="104" d="100"/>
        </p:scale>
        <p:origin x="802" y="77"/>
      </p:cViewPr>
      <p:guideLst>
        <p:guide pos="216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102" Type="http://schemas.openxmlformats.org/officeDocument/2006/relationships/font" Target="fonts/font25.fntdata"/><Relationship Id="rId5" Type="http://schemas.openxmlformats.org/officeDocument/2006/relationships/slide" Target="slides/slide4.xml"/><Relationship Id="rId90" Type="http://schemas.openxmlformats.org/officeDocument/2006/relationships/font" Target="fonts/font13.fntdata"/><Relationship Id="rId95" Type="http://schemas.openxmlformats.org/officeDocument/2006/relationships/font" Target="fonts/font1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font" Target="fonts/font8.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font" Target="fonts/font17.fntdata"/><Relationship Id="rId99" Type="http://schemas.openxmlformats.org/officeDocument/2006/relationships/font" Target="fonts/font22.fntdata"/><Relationship Id="rId101"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0.fntdata"/><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 Id="rId100" Type="http://schemas.openxmlformats.org/officeDocument/2006/relationships/font" Target="fonts/font23.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6.fntdata"/><Relationship Id="rId98" Type="http://schemas.openxmlformats.org/officeDocument/2006/relationships/font" Target="fonts/font2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500">
                <a:latin typeface="Barlow Condensed"/>
                <a:ea typeface="Barlow Condensed"/>
                <a:cs typeface="Barlow Condensed"/>
                <a:sym typeface="Barlow Condensed"/>
              </a:rPr>
              <a:t>Ví dụ, hãy xem xét mối quan hệ EMP trong hình: Tên, chức danh và mức lương của một nhân viên được lặp lại cho mỗi dự án mà người này tham gia vào.</a:t>
            </a:r>
            <a:endParaRPr sz="1500">
              <a:latin typeface="Barlow Condensed"/>
              <a:ea typeface="Barlow Condensed"/>
              <a:cs typeface="Barlow Condensed"/>
              <a:sym typeface="Barlow Condense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500">
                <a:latin typeface="Barlow Condensed"/>
                <a:ea typeface="Barlow Condensed"/>
                <a:cs typeface="Barlow Condensed"/>
                <a:sym typeface="Barlow Condensed"/>
              </a:rPr>
              <a:t>Do dữ liệu bị lặp lại, tốc độ cập nhật có thể bị chậm. </a:t>
            </a:r>
            <a:endParaRPr sz="1500">
              <a:latin typeface="Barlow Condensed"/>
              <a:ea typeface="Barlow Condensed"/>
              <a:cs typeface="Barlow Condensed"/>
              <a:sym typeface="Barlow Condensed"/>
            </a:endParaRPr>
          </a:p>
          <a:p>
            <a:pPr marL="0" lvl="0" indent="0" algn="l" rtl="0">
              <a:lnSpc>
                <a:spcPct val="100000"/>
              </a:lnSpc>
              <a:spcBef>
                <a:spcPts val="0"/>
              </a:spcBef>
              <a:spcAft>
                <a:spcPts val="0"/>
              </a:spcAft>
              <a:buSzPts val="1100"/>
              <a:buNone/>
            </a:pPr>
            <a:r>
              <a:rPr lang="en-US" sz="1500">
                <a:latin typeface="Barlow Condensed"/>
                <a:ea typeface="Barlow Condensed"/>
                <a:cs typeface="Barlow Condensed"/>
                <a:sym typeface="Barlow Condensed"/>
              </a:rPr>
              <a:t>Ví dụ, nếu lương của một nhân viên thay đổi, nhiều dòng sẽ phải thay đổi theo.</a:t>
            </a:r>
            <a:endParaRPr sz="1500">
              <a:latin typeface="Barlow Condensed"/>
              <a:ea typeface="Barlow Condensed"/>
              <a:cs typeface="Barlow Condensed"/>
              <a:sym typeface="Barlow Condense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Ví dụ, khi một nhân viên được nhận vào công ty, chúng ta không thể thêm thông tin cá nhân (tên, chức danh, lương) vào EMP cho đến khi người đó tham gia vào dự án. Đó là bởi vì khóa của EMP bao gồm thuộc tính PNO, và giá trị null không được phép thêm vào khóa.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9226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8083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89369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9211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658166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85333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092239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69238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876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339052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69748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19878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8540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78685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07176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100"/>
              <a:buNone/>
            </a:pPr>
            <a:r>
              <a:rPr lang="en-US" sz="1500" dirty="0" err="1">
                <a:latin typeface="Barlow Condensed"/>
                <a:ea typeface="Barlow Condensed"/>
                <a:cs typeface="Barlow Condensed"/>
                <a:sym typeface="Barlow Condensed"/>
              </a:rPr>
              <a:t>Các</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thực</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thể</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sẽ</a:t>
            </a:r>
            <a:r>
              <a:rPr lang="en-US" sz="1500" dirty="0">
                <a:latin typeface="Barlow Condensed"/>
                <a:ea typeface="Barlow Condensed"/>
                <a:cs typeface="Barlow Condensed"/>
                <a:sym typeface="Barlow Condensed"/>
              </a:rPr>
              <a:t> là </a:t>
            </a:r>
            <a:r>
              <a:rPr lang="en-US" sz="1500" dirty="0" err="1">
                <a:latin typeface="Barlow Condensed"/>
                <a:ea typeface="Barlow Condensed"/>
                <a:cs typeface="Barlow Condensed"/>
                <a:sym typeface="Barlow Condensed"/>
              </a:rPr>
              <a:t>nhân</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viên</a:t>
            </a:r>
            <a:r>
              <a:rPr lang="en-US" sz="1500" dirty="0">
                <a:latin typeface="Barlow Condensed"/>
                <a:ea typeface="Barlow Condensed"/>
                <a:cs typeface="Barlow Condensed"/>
                <a:sym typeface="Barlow Condensed"/>
              </a:rPr>
              <a:t> (EMP) </a:t>
            </a:r>
            <a:r>
              <a:rPr lang="en-US" sz="1500" dirty="0" err="1">
                <a:latin typeface="Barlow Condensed"/>
                <a:ea typeface="Barlow Condensed"/>
                <a:cs typeface="Barlow Condensed"/>
                <a:sym typeface="Barlow Condensed"/>
              </a:rPr>
              <a:t>và</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dự</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án</a:t>
            </a:r>
            <a:r>
              <a:rPr lang="en-US" sz="1500" dirty="0">
                <a:latin typeface="Barlow Condensed"/>
                <a:ea typeface="Barlow Condensed"/>
                <a:cs typeface="Barlow Condensed"/>
                <a:sym typeface="Barlow Condensed"/>
              </a:rPr>
              <a:t> (PROJ). </a:t>
            </a:r>
            <a:r>
              <a:rPr lang="en-US" sz="1500" dirty="0" err="1">
                <a:latin typeface="Barlow Condensed"/>
                <a:ea typeface="Barlow Condensed"/>
                <a:cs typeface="Barlow Condensed"/>
                <a:sym typeface="Barlow Condensed"/>
              </a:rPr>
              <a:t>Với</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mỗi</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nhân</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viên</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chúng</a:t>
            </a:r>
            <a:r>
              <a:rPr lang="en-US" sz="1500" dirty="0">
                <a:latin typeface="Barlow Condensed"/>
                <a:ea typeface="Barlow Condensed"/>
                <a:cs typeface="Barlow Condensed"/>
                <a:sym typeface="Barlow Condensed"/>
              </a:rPr>
              <a:t> ta </a:t>
            </a:r>
            <a:r>
              <a:rPr lang="en-US" sz="1500" dirty="0" err="1">
                <a:latin typeface="Barlow Condensed"/>
                <a:ea typeface="Barlow Condensed"/>
                <a:cs typeface="Barlow Condensed"/>
                <a:sym typeface="Barlow Condensed"/>
              </a:rPr>
              <a:t>sẽ</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có</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số</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điện</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thoại</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nhân</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viên</a:t>
            </a:r>
            <a:r>
              <a:rPr lang="en-US" sz="1500" dirty="0">
                <a:latin typeface="Barlow Condensed"/>
                <a:ea typeface="Barlow Condensed"/>
                <a:cs typeface="Barlow Condensed"/>
                <a:sym typeface="Barlow Condensed"/>
              </a:rPr>
              <a:t> (ENO), </a:t>
            </a:r>
            <a:r>
              <a:rPr lang="en-US" sz="1500" dirty="0" err="1">
                <a:latin typeface="Barlow Condensed"/>
                <a:ea typeface="Barlow Condensed"/>
                <a:cs typeface="Barlow Condensed"/>
                <a:sym typeface="Barlow Condensed"/>
              </a:rPr>
              <a:t>tên</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nhân</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viên</a:t>
            </a:r>
            <a:r>
              <a:rPr lang="en-US" sz="1500" dirty="0">
                <a:latin typeface="Barlow Condensed"/>
                <a:ea typeface="Barlow Condensed"/>
                <a:cs typeface="Barlow Condensed"/>
                <a:sym typeface="Barlow Condensed"/>
              </a:rPr>
              <a:t> (ENAME), </a:t>
            </a:r>
            <a:r>
              <a:rPr lang="en-US" sz="1500" dirty="0" err="1">
                <a:latin typeface="Barlow Condensed"/>
                <a:ea typeface="Barlow Condensed"/>
                <a:cs typeface="Barlow Condensed"/>
                <a:sym typeface="Barlow Condensed"/>
              </a:rPr>
              <a:t>chức</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danh</a:t>
            </a:r>
            <a:r>
              <a:rPr lang="en-US" sz="1500" dirty="0">
                <a:latin typeface="Barlow Condensed"/>
                <a:ea typeface="Barlow Condensed"/>
                <a:cs typeface="Barlow Condensed"/>
                <a:sym typeface="Barlow Condensed"/>
              </a:rPr>
              <a:t> trong </a:t>
            </a:r>
            <a:r>
              <a:rPr lang="en-US" sz="1500" dirty="0" err="1">
                <a:latin typeface="Barlow Condensed"/>
                <a:ea typeface="Barlow Condensed"/>
                <a:cs typeface="Barlow Condensed"/>
                <a:sym typeface="Barlow Condensed"/>
              </a:rPr>
              <a:t>công</a:t>
            </a:r>
            <a:r>
              <a:rPr lang="en-US" sz="1500" dirty="0">
                <a:latin typeface="Barlow Condensed"/>
                <a:ea typeface="Barlow Condensed"/>
                <a:cs typeface="Barlow Condensed"/>
                <a:sym typeface="Barlow Condensed"/>
              </a:rPr>
              <a:t> ty (TITLE), </a:t>
            </a:r>
            <a:r>
              <a:rPr lang="en-US" sz="1500" dirty="0" err="1">
                <a:latin typeface="Barlow Condensed"/>
                <a:ea typeface="Barlow Condensed"/>
                <a:cs typeface="Barlow Condensed"/>
                <a:sym typeface="Barlow Condensed"/>
              </a:rPr>
              <a:t>lương</a:t>
            </a:r>
            <a:r>
              <a:rPr lang="en-US" sz="1500" dirty="0">
                <a:latin typeface="Barlow Condensed"/>
                <a:ea typeface="Barlow Condensed"/>
                <a:cs typeface="Barlow Condensed"/>
                <a:sym typeface="Barlow Condensed"/>
              </a:rPr>
              <a:t> (SAL), </a:t>
            </a:r>
            <a:r>
              <a:rPr lang="en-US" sz="1500" dirty="0" err="1">
                <a:latin typeface="Barlow Condensed"/>
                <a:ea typeface="Barlow Condensed"/>
                <a:cs typeface="Barlow Condensed"/>
                <a:sym typeface="Barlow Condensed"/>
              </a:rPr>
              <a:t>mã</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số</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dự</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án</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của</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nhân</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viên</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đang</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tham</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gia</a:t>
            </a:r>
            <a:r>
              <a:rPr lang="en-US" sz="1500" dirty="0">
                <a:latin typeface="Barlow Condensed"/>
                <a:ea typeface="Barlow Condensed"/>
                <a:cs typeface="Barlow Condensed"/>
                <a:sym typeface="Barlow Condensed"/>
              </a:rPr>
              <a:t>(PNO), </a:t>
            </a:r>
            <a:r>
              <a:rPr lang="en-US" sz="1500" dirty="0" err="1">
                <a:latin typeface="Barlow Condensed"/>
                <a:ea typeface="Barlow Condensed"/>
                <a:cs typeface="Barlow Condensed"/>
                <a:sym typeface="Barlow Condensed"/>
              </a:rPr>
              <a:t>vai</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trò</a:t>
            </a:r>
            <a:r>
              <a:rPr lang="en-US" sz="1500" dirty="0">
                <a:latin typeface="Barlow Condensed"/>
                <a:ea typeface="Barlow Condensed"/>
                <a:cs typeface="Barlow Condensed"/>
                <a:sym typeface="Barlow Condensed"/>
              </a:rPr>
              <a:t> trong </a:t>
            </a:r>
            <a:r>
              <a:rPr lang="en-US" sz="1500" dirty="0" err="1">
                <a:latin typeface="Barlow Condensed"/>
                <a:ea typeface="Barlow Condensed"/>
                <a:cs typeface="Barlow Condensed"/>
                <a:sym typeface="Barlow Condensed"/>
              </a:rPr>
              <a:t>dự</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án</a:t>
            </a:r>
            <a:r>
              <a:rPr lang="en-US" sz="1500" dirty="0">
                <a:latin typeface="Barlow Condensed"/>
                <a:ea typeface="Barlow Condensed"/>
                <a:cs typeface="Barlow Condensed"/>
                <a:sym typeface="Barlow Condensed"/>
              </a:rPr>
              <a:t> (RESP), </a:t>
            </a:r>
            <a:r>
              <a:rPr lang="en-US" sz="1500" dirty="0" err="1">
                <a:latin typeface="Barlow Condensed"/>
                <a:ea typeface="Barlow Condensed"/>
                <a:cs typeface="Barlow Condensed"/>
                <a:sym typeface="Barlow Condensed"/>
              </a:rPr>
              <a:t>và</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thời</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gian</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được</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giao</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để</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hoàn</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thành</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dự</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án</a:t>
            </a:r>
            <a:r>
              <a:rPr lang="en-US" sz="1500" dirty="0">
                <a:latin typeface="Barlow Condensed"/>
                <a:ea typeface="Barlow Condensed"/>
                <a:cs typeface="Barlow Condensed"/>
                <a:sym typeface="Barlow Condensed"/>
              </a:rPr>
              <a:t> (DUR). </a:t>
            </a:r>
            <a:endParaRPr dirty="0"/>
          </a:p>
          <a:p>
            <a:pPr marL="0" lvl="0" indent="0" algn="just" rtl="0">
              <a:lnSpc>
                <a:spcPct val="100000"/>
              </a:lnSpc>
              <a:spcBef>
                <a:spcPts val="0"/>
              </a:spcBef>
              <a:spcAft>
                <a:spcPts val="0"/>
              </a:spcAft>
              <a:buSzPts val="1100"/>
              <a:buNone/>
            </a:pPr>
            <a:endParaRPr sz="1500" dirty="0">
              <a:latin typeface="Barlow Condensed"/>
              <a:ea typeface="Barlow Condensed"/>
              <a:cs typeface="Barlow Condensed"/>
              <a:sym typeface="Barlow Condensed"/>
            </a:endParaRPr>
          </a:p>
          <a:p>
            <a:pPr marL="0" lvl="0" indent="0" algn="just" rtl="0">
              <a:lnSpc>
                <a:spcPct val="100000"/>
              </a:lnSpc>
              <a:spcBef>
                <a:spcPts val="0"/>
              </a:spcBef>
              <a:spcAft>
                <a:spcPts val="0"/>
              </a:spcAft>
              <a:buSzPts val="1100"/>
              <a:buNone/>
            </a:pPr>
            <a:r>
              <a:rPr lang="en-US" sz="1500" dirty="0" err="1">
                <a:latin typeface="Barlow Condensed"/>
                <a:ea typeface="Barlow Condensed"/>
                <a:cs typeface="Barlow Condensed"/>
                <a:sym typeface="Barlow Condensed"/>
              </a:rPr>
              <a:t>Tương</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tự</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với</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mỗi</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dự</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án</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chúng</a:t>
            </a:r>
            <a:r>
              <a:rPr lang="en-US" sz="1500" dirty="0">
                <a:latin typeface="Barlow Condensed"/>
                <a:ea typeface="Barlow Condensed"/>
                <a:cs typeface="Barlow Condensed"/>
                <a:sym typeface="Barlow Condensed"/>
              </a:rPr>
              <a:t> ta </a:t>
            </a:r>
            <a:r>
              <a:rPr lang="en-US" sz="1500" dirty="0" err="1">
                <a:latin typeface="Barlow Condensed"/>
                <a:ea typeface="Barlow Condensed"/>
                <a:cs typeface="Barlow Condensed"/>
                <a:sym typeface="Barlow Condensed"/>
              </a:rPr>
              <a:t>sẽ</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lưu</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lại</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mã</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dự</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án</a:t>
            </a:r>
            <a:r>
              <a:rPr lang="en-US" sz="1500" dirty="0">
                <a:latin typeface="Barlow Condensed"/>
                <a:ea typeface="Barlow Condensed"/>
                <a:cs typeface="Barlow Condensed"/>
                <a:sym typeface="Barlow Condensed"/>
              </a:rPr>
              <a:t> (PNO), </a:t>
            </a:r>
            <a:r>
              <a:rPr lang="en-US" sz="1500" dirty="0" err="1">
                <a:latin typeface="Barlow Condensed"/>
                <a:ea typeface="Barlow Condensed"/>
                <a:cs typeface="Barlow Condensed"/>
                <a:sym typeface="Barlow Condensed"/>
              </a:rPr>
              <a:t>tên</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dự</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án</a:t>
            </a:r>
            <a:r>
              <a:rPr lang="en-US" sz="1500" dirty="0">
                <a:latin typeface="Barlow Condensed"/>
                <a:ea typeface="Barlow Condensed"/>
                <a:cs typeface="Barlow Condensed"/>
                <a:sym typeface="Barlow Condensed"/>
              </a:rPr>
              <a:t> (PNAME), </a:t>
            </a:r>
            <a:r>
              <a:rPr lang="en-US" sz="1500" dirty="0" err="1">
                <a:latin typeface="Barlow Condensed"/>
                <a:ea typeface="Barlow Condensed"/>
                <a:cs typeface="Barlow Condensed"/>
                <a:sym typeface="Barlow Condensed"/>
              </a:rPr>
              <a:t>và</a:t>
            </a:r>
            <a:r>
              <a:rPr lang="en-US" sz="1500" dirty="0">
                <a:latin typeface="Barlow Condensed"/>
                <a:ea typeface="Barlow Condensed"/>
                <a:cs typeface="Barlow Condensed"/>
                <a:sym typeface="Barlow Condensed"/>
              </a:rPr>
              <a:t> chi </a:t>
            </a:r>
            <a:r>
              <a:rPr lang="en-US" sz="1500" dirty="0" err="1">
                <a:latin typeface="Barlow Condensed"/>
                <a:ea typeface="Barlow Condensed"/>
                <a:cs typeface="Barlow Condensed"/>
                <a:sym typeface="Barlow Condensed"/>
              </a:rPr>
              <a:t>phí</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dự</a:t>
            </a:r>
            <a:r>
              <a:rPr lang="en-US" sz="1500" dirty="0">
                <a:latin typeface="Barlow Condensed"/>
                <a:ea typeface="Barlow Condensed"/>
                <a:cs typeface="Barlow Condensed"/>
                <a:sym typeface="Barlow Condensed"/>
              </a:rPr>
              <a:t> </a:t>
            </a:r>
            <a:r>
              <a:rPr lang="en-US" sz="1500" dirty="0" err="1">
                <a:latin typeface="Barlow Condensed"/>
                <a:ea typeface="Barlow Condensed"/>
                <a:cs typeface="Barlow Condensed"/>
                <a:sym typeface="Barlow Condensed"/>
              </a:rPr>
              <a:t>án</a:t>
            </a:r>
            <a:r>
              <a:rPr lang="en-US" sz="1500" dirty="0">
                <a:latin typeface="Barlow Condensed"/>
                <a:ea typeface="Barlow Condensed"/>
                <a:cs typeface="Barlow Condensed"/>
                <a:sym typeface="Barlow Condensed"/>
              </a:rPr>
              <a:t> (BUDGET).</a:t>
            </a:r>
            <a:endParaRPr sz="1500" dirty="0">
              <a:latin typeface="Barlow Condensed"/>
              <a:ea typeface="Barlow Condensed"/>
              <a:cs typeface="Barlow Condensed"/>
              <a:sym typeface="Barlow Condense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805093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517302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8" name="Google Shape;548;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500">
                <a:latin typeface="Barlow Condensed"/>
                <a:ea typeface="Barlow Condensed"/>
                <a:cs typeface="Barlow Condensed"/>
                <a:sym typeface="Barlow Condensed"/>
              </a:rPr>
              <a:t>Trong lược đồ quan hệ EMP có 7 thuộc tính: ENO, ENAME, TITLE, SAL, PNO, RESP, DUR. Giá trị của ENO là miền dữ liệu của tất cả mã số nhân viên hợp lệ, chẳng hạn như  D1, giá trị của ENAME là miền dữ liệu đến của tất cả tên hợp lệ, chẳng hạn như D2 và tiếp tục như thế.</a:t>
            </a:r>
            <a:endParaRPr/>
          </a:p>
          <a:p>
            <a:pPr marL="0" lvl="0" indent="0" algn="l" rtl="0">
              <a:lnSpc>
                <a:spcPct val="100000"/>
              </a:lnSpc>
              <a:spcBef>
                <a:spcPts val="0"/>
              </a:spcBef>
              <a:spcAft>
                <a:spcPts val="0"/>
              </a:spcAft>
              <a:buSzPts val="1100"/>
              <a:buNone/>
            </a:pPr>
            <a:endParaRPr sz="1500">
              <a:latin typeface="Barlow Condensed"/>
              <a:ea typeface="Barlow Condensed"/>
              <a:cs typeface="Barlow Condensed"/>
              <a:sym typeface="Barlow Condensed"/>
            </a:endParaRPr>
          </a:p>
          <a:p>
            <a:pPr marL="0" lvl="0" indent="0" algn="l" rtl="0">
              <a:lnSpc>
                <a:spcPct val="100000"/>
              </a:lnSpc>
              <a:spcBef>
                <a:spcPts val="0"/>
              </a:spcBef>
              <a:spcAft>
                <a:spcPts val="0"/>
              </a:spcAft>
              <a:buSzPts val="1100"/>
              <a:buNone/>
            </a:pPr>
            <a:r>
              <a:rPr lang="en-US" sz="1500">
                <a:latin typeface="Barlow Condensed"/>
                <a:ea typeface="Barlow Condensed"/>
                <a:cs typeface="Barlow Condensed"/>
                <a:sym typeface="Barlow Condensed"/>
              </a:rPr>
              <a:t>Khóa của lược đồ quan hệ là một tập con khác rỗng sao cho các giá trị của các thuộc tính gồm cả khóa sẽ là duy nhất từng bộ của quan hệ. Những thuộc tính dùng để làm khóa được gọi là thuộc tính chính. Một tập các khóa thường được gọi là một siêu khóa. Như vậy đối với ví dụ của chúng ta, khóa của PROJ là PNO, và của EMP là tập (ENO, PNO).</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5" name="Google Shape;555;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1" name="Google Shape;561;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6" name="Google Shape;566;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3" name="Google Shape;583;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8" name="Google Shape;588;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4" name="Google Shape;594;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9" name="Google Shape;599;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5" name="Google Shape;605;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1" name="Google Shape;611;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1" name="Google Shape;621;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7" name="Google Shape;627;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2" name="Google Shape;632;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8" name="Google Shape;638;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346634" y="1245627"/>
            <a:ext cx="416475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6000"/>
              <a:buFont typeface="Barlow Condensed Medium"/>
              <a:buNone/>
              <a:defRPr sz="4500">
                <a:latin typeface="Barlow Condensed Medium"/>
                <a:ea typeface="Barlow Condensed Medium"/>
                <a:cs typeface="Barlow Condensed Medium"/>
                <a:sym typeface="Barlow Condensed Medium"/>
              </a:defRPr>
            </a:lvl1pPr>
            <a:lvl2pPr lvl="1" algn="r">
              <a:lnSpc>
                <a:spcPct val="100000"/>
              </a:lnSpc>
              <a:spcBef>
                <a:spcPts val="0"/>
              </a:spcBef>
              <a:spcAft>
                <a:spcPts val="0"/>
              </a:spcAft>
              <a:buClr>
                <a:srgbClr val="0B139E"/>
              </a:buClr>
              <a:buSzPts val="5200"/>
              <a:buNone/>
              <a:defRPr sz="3900">
                <a:solidFill>
                  <a:srgbClr val="0B139E"/>
                </a:solidFill>
              </a:defRPr>
            </a:lvl2pPr>
            <a:lvl3pPr lvl="2" algn="r">
              <a:lnSpc>
                <a:spcPct val="100000"/>
              </a:lnSpc>
              <a:spcBef>
                <a:spcPts val="0"/>
              </a:spcBef>
              <a:spcAft>
                <a:spcPts val="0"/>
              </a:spcAft>
              <a:buClr>
                <a:srgbClr val="0B139E"/>
              </a:buClr>
              <a:buSzPts val="5200"/>
              <a:buNone/>
              <a:defRPr sz="3900">
                <a:solidFill>
                  <a:srgbClr val="0B139E"/>
                </a:solidFill>
              </a:defRPr>
            </a:lvl3pPr>
            <a:lvl4pPr lvl="3" algn="r">
              <a:lnSpc>
                <a:spcPct val="100000"/>
              </a:lnSpc>
              <a:spcBef>
                <a:spcPts val="0"/>
              </a:spcBef>
              <a:spcAft>
                <a:spcPts val="0"/>
              </a:spcAft>
              <a:buClr>
                <a:srgbClr val="0B139E"/>
              </a:buClr>
              <a:buSzPts val="5200"/>
              <a:buNone/>
              <a:defRPr sz="3900">
                <a:solidFill>
                  <a:srgbClr val="0B139E"/>
                </a:solidFill>
              </a:defRPr>
            </a:lvl4pPr>
            <a:lvl5pPr lvl="4" algn="r">
              <a:lnSpc>
                <a:spcPct val="100000"/>
              </a:lnSpc>
              <a:spcBef>
                <a:spcPts val="0"/>
              </a:spcBef>
              <a:spcAft>
                <a:spcPts val="0"/>
              </a:spcAft>
              <a:buClr>
                <a:srgbClr val="0B139E"/>
              </a:buClr>
              <a:buSzPts val="5200"/>
              <a:buNone/>
              <a:defRPr sz="3900">
                <a:solidFill>
                  <a:srgbClr val="0B139E"/>
                </a:solidFill>
              </a:defRPr>
            </a:lvl5pPr>
            <a:lvl6pPr lvl="5" algn="r">
              <a:lnSpc>
                <a:spcPct val="100000"/>
              </a:lnSpc>
              <a:spcBef>
                <a:spcPts val="0"/>
              </a:spcBef>
              <a:spcAft>
                <a:spcPts val="0"/>
              </a:spcAft>
              <a:buClr>
                <a:srgbClr val="0B139E"/>
              </a:buClr>
              <a:buSzPts val="5200"/>
              <a:buNone/>
              <a:defRPr sz="3900">
                <a:solidFill>
                  <a:srgbClr val="0B139E"/>
                </a:solidFill>
              </a:defRPr>
            </a:lvl6pPr>
            <a:lvl7pPr lvl="6" algn="r">
              <a:lnSpc>
                <a:spcPct val="100000"/>
              </a:lnSpc>
              <a:spcBef>
                <a:spcPts val="0"/>
              </a:spcBef>
              <a:spcAft>
                <a:spcPts val="0"/>
              </a:spcAft>
              <a:buClr>
                <a:srgbClr val="0B139E"/>
              </a:buClr>
              <a:buSzPts val="5200"/>
              <a:buNone/>
              <a:defRPr sz="3900">
                <a:solidFill>
                  <a:srgbClr val="0B139E"/>
                </a:solidFill>
              </a:defRPr>
            </a:lvl7pPr>
            <a:lvl8pPr lvl="7" algn="r">
              <a:lnSpc>
                <a:spcPct val="100000"/>
              </a:lnSpc>
              <a:spcBef>
                <a:spcPts val="0"/>
              </a:spcBef>
              <a:spcAft>
                <a:spcPts val="0"/>
              </a:spcAft>
              <a:buClr>
                <a:srgbClr val="0B139E"/>
              </a:buClr>
              <a:buSzPts val="5200"/>
              <a:buNone/>
              <a:defRPr sz="3900">
                <a:solidFill>
                  <a:srgbClr val="0B139E"/>
                </a:solidFill>
              </a:defRPr>
            </a:lvl8pPr>
            <a:lvl9pPr lvl="8" algn="r">
              <a:lnSpc>
                <a:spcPct val="100000"/>
              </a:lnSpc>
              <a:spcBef>
                <a:spcPts val="0"/>
              </a:spcBef>
              <a:spcAft>
                <a:spcPts val="0"/>
              </a:spcAft>
              <a:buClr>
                <a:srgbClr val="0B139E"/>
              </a:buClr>
              <a:buSzPts val="5200"/>
              <a:buNone/>
              <a:defRPr sz="3900">
                <a:solidFill>
                  <a:srgbClr val="0B139E"/>
                </a:solidFill>
              </a:defRPr>
            </a:lvl9pPr>
          </a:lstStyle>
          <a:p>
            <a:endParaRPr/>
          </a:p>
        </p:txBody>
      </p:sp>
      <p:grpSp>
        <p:nvGrpSpPr>
          <p:cNvPr id="11" name="Google Shape;11;p2"/>
          <p:cNvGrpSpPr/>
          <p:nvPr/>
        </p:nvGrpSpPr>
        <p:grpSpPr>
          <a:xfrm>
            <a:off x="4955337" y="2397714"/>
            <a:ext cx="1912653" cy="2757917"/>
            <a:chOff x="1384075" y="241450"/>
            <a:chExt cx="4822625" cy="5215425"/>
          </a:xfrm>
        </p:grpSpPr>
        <p:sp>
          <p:nvSpPr>
            <p:cNvPr id="12" name="Google Shape;12;p2"/>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3" name="Google Shape;13;p2"/>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4" name="Google Shape;14;p2"/>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5" name="Google Shape;15;p2"/>
            <p:cNvSpPr/>
            <p:nvPr/>
          </p:nvSpPr>
          <p:spPr>
            <a:xfrm>
              <a:off x="4827375" y="1479000"/>
              <a:ext cx="691350" cy="795600"/>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6" name="Google Shape;16;p2"/>
            <p:cNvSpPr/>
            <p:nvPr/>
          </p:nvSpPr>
          <p:spPr>
            <a:xfrm>
              <a:off x="4827375" y="1875125"/>
              <a:ext cx="691350" cy="1195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7" name="Google Shape;17;p2"/>
            <p:cNvSpPr/>
            <p:nvPr/>
          </p:nvSpPr>
          <p:spPr>
            <a:xfrm>
              <a:off x="5518700" y="2274575"/>
              <a:ext cx="688000" cy="795600"/>
            </a:xfrm>
            <a:custGeom>
              <a:avLst/>
              <a:gdLst/>
              <a:ahLst/>
              <a:cxnLst/>
              <a:rect l="l" t="t" r="r" b="b"/>
              <a:pathLst>
                <a:path w="27520" h="31824" extrusionOk="0">
                  <a:moveTo>
                    <a:pt x="0" y="0"/>
                  </a:moveTo>
                  <a:lnTo>
                    <a:pt x="0" y="31823"/>
                  </a:lnTo>
                  <a:lnTo>
                    <a:pt x="27520" y="15978"/>
                  </a:lnTo>
                  <a:lnTo>
                    <a:pt x="0" y="0"/>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8" name="Google Shape;18;p2"/>
            <p:cNvSpPr/>
            <p:nvPr/>
          </p:nvSpPr>
          <p:spPr>
            <a:xfrm>
              <a:off x="4827375" y="3865700"/>
              <a:ext cx="691350" cy="1195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9" name="Google Shape;19;p2"/>
            <p:cNvSpPr/>
            <p:nvPr/>
          </p:nvSpPr>
          <p:spPr>
            <a:xfrm>
              <a:off x="4830700" y="4661275"/>
              <a:ext cx="688025" cy="795600"/>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0" name="Google Shape;20;p2"/>
            <p:cNvSpPr/>
            <p:nvPr/>
          </p:nvSpPr>
          <p:spPr>
            <a:xfrm>
              <a:off x="5518700" y="3865700"/>
              <a:ext cx="688000" cy="795600"/>
            </a:xfrm>
            <a:custGeom>
              <a:avLst/>
              <a:gdLst/>
              <a:ahLst/>
              <a:cxnLst/>
              <a:rect l="l" t="t" r="r" b="b"/>
              <a:pathLst>
                <a:path w="27520" h="31824" extrusionOk="0">
                  <a:moveTo>
                    <a:pt x="0" y="1"/>
                  </a:moveTo>
                  <a:lnTo>
                    <a:pt x="0" y="31824"/>
                  </a:lnTo>
                  <a:lnTo>
                    <a:pt x="27520" y="15979"/>
                  </a:lnTo>
                  <a:lnTo>
                    <a:pt x="0"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1" name="Google Shape;21;p2"/>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2" name="Google Shape;22;p2"/>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3" name="Google Shape;23;p2"/>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4" name="Google Shape;24;p2"/>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5" name="Google Shape;25;p2"/>
            <p:cNvSpPr/>
            <p:nvPr/>
          </p:nvSpPr>
          <p:spPr>
            <a:xfrm>
              <a:off x="4139375" y="2670675"/>
              <a:ext cx="688025" cy="798950"/>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6" name="Google Shape;26;p2"/>
            <p:cNvSpPr/>
            <p:nvPr/>
          </p:nvSpPr>
          <p:spPr>
            <a:xfrm>
              <a:off x="4139375" y="3070150"/>
              <a:ext cx="688025" cy="795575"/>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7" name="Google Shape;27;p2"/>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8" name="Google Shape;28;p2"/>
            <p:cNvSpPr/>
            <p:nvPr/>
          </p:nvSpPr>
          <p:spPr>
            <a:xfrm>
              <a:off x="3451375" y="3070150"/>
              <a:ext cx="688025" cy="795575"/>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9" name="Google Shape;29;p2"/>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30" name="Google Shape;30;p2"/>
            <p:cNvSpPr/>
            <p:nvPr/>
          </p:nvSpPr>
          <p:spPr>
            <a:xfrm>
              <a:off x="3451375" y="1479000"/>
              <a:ext cx="688025" cy="795600"/>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31" name="Google Shape;31;p2"/>
            <p:cNvSpPr/>
            <p:nvPr/>
          </p:nvSpPr>
          <p:spPr>
            <a:xfrm>
              <a:off x="3448050" y="1878450"/>
              <a:ext cx="694675" cy="119172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32" name="Google Shape;32;p2"/>
            <p:cNvSpPr/>
            <p:nvPr/>
          </p:nvSpPr>
          <p:spPr>
            <a:xfrm>
              <a:off x="4139375" y="1878450"/>
              <a:ext cx="688025" cy="1191725"/>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33" name="Google Shape;33;p2"/>
            <p:cNvSpPr/>
            <p:nvPr/>
          </p:nvSpPr>
          <p:spPr>
            <a:xfrm>
              <a:off x="4382875" y="241450"/>
              <a:ext cx="201000" cy="22935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34" name="Google Shape;34;p2"/>
            <p:cNvSpPr/>
            <p:nvPr/>
          </p:nvSpPr>
          <p:spPr>
            <a:xfrm>
              <a:off x="4139375" y="682600"/>
              <a:ext cx="688025" cy="796425"/>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35" name="Google Shape;35;p2"/>
            <p:cNvSpPr/>
            <p:nvPr/>
          </p:nvSpPr>
          <p:spPr>
            <a:xfrm>
              <a:off x="3451375" y="4661275"/>
              <a:ext cx="1376025" cy="795600"/>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36" name="Google Shape;36;p2"/>
            <p:cNvSpPr/>
            <p:nvPr/>
          </p:nvSpPr>
          <p:spPr>
            <a:xfrm>
              <a:off x="4139375" y="3865700"/>
              <a:ext cx="688025" cy="1195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37" name="Google Shape;37;p2"/>
            <p:cNvSpPr/>
            <p:nvPr/>
          </p:nvSpPr>
          <p:spPr>
            <a:xfrm>
              <a:off x="4139375" y="3469600"/>
              <a:ext cx="688025" cy="795575"/>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38" name="Google Shape;38;p2"/>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39" name="Google Shape;39;p2"/>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40" name="Google Shape;40;p2"/>
            <p:cNvSpPr/>
            <p:nvPr/>
          </p:nvSpPr>
          <p:spPr>
            <a:xfrm>
              <a:off x="3451375" y="3469600"/>
              <a:ext cx="688025" cy="795575"/>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41" name="Google Shape;41;p2"/>
            <p:cNvSpPr/>
            <p:nvPr/>
          </p:nvSpPr>
          <p:spPr>
            <a:xfrm>
              <a:off x="3451375" y="2670675"/>
              <a:ext cx="1376025" cy="1195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42" name="Google Shape;42;p2"/>
            <p:cNvSpPr/>
            <p:nvPr/>
          </p:nvSpPr>
          <p:spPr>
            <a:xfrm>
              <a:off x="2760050" y="2670675"/>
              <a:ext cx="691350" cy="798950"/>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43" name="Google Shape;43;p2"/>
            <p:cNvSpPr/>
            <p:nvPr/>
          </p:nvSpPr>
          <p:spPr>
            <a:xfrm>
              <a:off x="2760050" y="3070150"/>
              <a:ext cx="691350" cy="795575"/>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44" name="Google Shape;44;p2"/>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45" name="Google Shape;45;p2"/>
            <p:cNvSpPr/>
            <p:nvPr/>
          </p:nvSpPr>
          <p:spPr>
            <a:xfrm>
              <a:off x="2072075" y="1479000"/>
              <a:ext cx="688000" cy="795600"/>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46" name="Google Shape;46;p2"/>
            <p:cNvSpPr/>
            <p:nvPr/>
          </p:nvSpPr>
          <p:spPr>
            <a:xfrm>
              <a:off x="1967825" y="2486400"/>
              <a:ext cx="322750" cy="371950"/>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47" name="Google Shape;47;p2"/>
            <p:cNvSpPr/>
            <p:nvPr/>
          </p:nvSpPr>
          <p:spPr>
            <a:xfrm>
              <a:off x="2065400" y="1412275"/>
              <a:ext cx="218500" cy="254375"/>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48" name="Google Shape;48;p2"/>
            <p:cNvSpPr/>
            <p:nvPr/>
          </p:nvSpPr>
          <p:spPr>
            <a:xfrm>
              <a:off x="2760050" y="1878450"/>
              <a:ext cx="691350" cy="119172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49" name="Google Shape;49;p2"/>
            <p:cNvSpPr/>
            <p:nvPr/>
          </p:nvSpPr>
          <p:spPr>
            <a:xfrm>
              <a:off x="2760050" y="1479000"/>
              <a:ext cx="691350" cy="795600"/>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50" name="Google Shape;50;p2"/>
            <p:cNvSpPr/>
            <p:nvPr/>
          </p:nvSpPr>
          <p:spPr>
            <a:xfrm>
              <a:off x="2072075" y="3865700"/>
              <a:ext cx="688000" cy="795600"/>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51" name="Google Shape;51;p2"/>
            <p:cNvSpPr/>
            <p:nvPr/>
          </p:nvSpPr>
          <p:spPr>
            <a:xfrm>
              <a:off x="1384075" y="4661275"/>
              <a:ext cx="688025" cy="795600"/>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52" name="Google Shape;52;p2"/>
            <p:cNvSpPr/>
            <p:nvPr/>
          </p:nvSpPr>
          <p:spPr>
            <a:xfrm>
              <a:off x="2760050" y="3865700"/>
              <a:ext cx="691350" cy="1591175"/>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53" name="Google Shape;53;p2"/>
            <p:cNvSpPr/>
            <p:nvPr/>
          </p:nvSpPr>
          <p:spPr>
            <a:xfrm>
              <a:off x="2760050" y="3469600"/>
              <a:ext cx="691350" cy="795575"/>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54" name="Google Shape;54;p2"/>
            <p:cNvSpPr/>
            <p:nvPr/>
          </p:nvSpPr>
          <p:spPr>
            <a:xfrm>
              <a:off x="3448050" y="3469600"/>
              <a:ext cx="691350" cy="159115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55" name="Google Shape;55;p2"/>
            <p:cNvSpPr/>
            <p:nvPr/>
          </p:nvSpPr>
          <p:spPr>
            <a:xfrm>
              <a:off x="2760050" y="2670675"/>
              <a:ext cx="1379350" cy="1195050"/>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grpSp>
      <p:grpSp>
        <p:nvGrpSpPr>
          <p:cNvPr id="56" name="Google Shape;56;p2"/>
          <p:cNvGrpSpPr/>
          <p:nvPr/>
        </p:nvGrpSpPr>
        <p:grpSpPr>
          <a:xfrm>
            <a:off x="-20136" y="-280618"/>
            <a:ext cx="2148797" cy="3613974"/>
            <a:chOff x="-26858" y="-227337"/>
            <a:chExt cx="2186403" cy="2757917"/>
          </a:xfrm>
        </p:grpSpPr>
        <p:sp>
          <p:nvSpPr>
            <p:cNvPr id="57" name="Google Shape;57;p2"/>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58" name="Google Shape;58;p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59" name="Google Shape;59;p2"/>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60" name="Google Shape;60;p2"/>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61" name="Google Shape;61;p2"/>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62" name="Google Shape;62;p2"/>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63" name="Google Shape;63;p2"/>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64" name="Google Shape;64;p2"/>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65" name="Google Shape;65;p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66" name="Google Shape;66;p2"/>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67" name="Google Shape;67;p2"/>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68" name="Google Shape;68;p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69" name="Google Shape;69;p2"/>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70" name="Google Shape;70;p2"/>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71" name="Google Shape;71;p2"/>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72" name="Google Shape;72;p2"/>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73" name="Google Shape;73;p2"/>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74" name="Google Shape;74;p2"/>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75" name="Google Shape;75;p2"/>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76" name="Google Shape;76;p2"/>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77" name="Google Shape;77;p2"/>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78" name="Google Shape;78;p2"/>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79" name="Google Shape;79;p2"/>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80" name="Google Shape;80;p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81" name="Google Shape;81;p2"/>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82" name="Google Shape;82;p2"/>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83" name="Google Shape;83;p2"/>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84" name="Google Shape;84;p2"/>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85" name="Google Shape;85;p2"/>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86" name="Google Shape;86;p2"/>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87" name="Google Shape;87;p2"/>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88" name="Google Shape;88;p2"/>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89" name="Google Shape;89;p2"/>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90" name="Google Shape;90;p2"/>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91" name="Google Shape;91;p2"/>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92" name="Google Shape;92;p2"/>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93" name="Google Shape;93;p2"/>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94" name="Google Shape;94;p2"/>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95" name="Google Shape;95;p2"/>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96" name="Google Shape;96;p2"/>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97"/>
        <p:cNvGrpSpPr/>
        <p:nvPr/>
      </p:nvGrpSpPr>
      <p:grpSpPr>
        <a:xfrm>
          <a:off x="0" y="0"/>
          <a:ext cx="0" cy="0"/>
          <a:chOff x="0" y="0"/>
          <a:chExt cx="0" cy="0"/>
        </a:xfrm>
      </p:grpSpPr>
      <p:grpSp>
        <p:nvGrpSpPr>
          <p:cNvPr id="98" name="Google Shape;98;p3"/>
          <p:cNvGrpSpPr/>
          <p:nvPr/>
        </p:nvGrpSpPr>
        <p:grpSpPr>
          <a:xfrm>
            <a:off x="4797196" y="-26652"/>
            <a:ext cx="2071061" cy="1094591"/>
            <a:chOff x="5543377" y="-26649"/>
            <a:chExt cx="3613943" cy="1432522"/>
          </a:xfrm>
        </p:grpSpPr>
        <p:sp>
          <p:nvSpPr>
            <p:cNvPr id="99" name="Google Shape;99;p3"/>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00" name="Google Shape;100;p3"/>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01" name="Google Shape;101;p3"/>
            <p:cNvSpPr/>
            <p:nvPr/>
          </p:nvSpPr>
          <p:spPr>
            <a:xfrm rot="-5400000">
              <a:off x="6437042" y="-62766"/>
              <a:ext cx="479036" cy="551271"/>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02" name="Google Shape;102;p3"/>
            <p:cNvSpPr/>
            <p:nvPr/>
          </p:nvSpPr>
          <p:spPr>
            <a:xfrm rot="-5400000">
              <a:off x="6849922" y="-201155"/>
              <a:ext cx="479036" cy="828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03" name="Google Shape;103;p3"/>
            <p:cNvSpPr/>
            <p:nvPr/>
          </p:nvSpPr>
          <p:spPr>
            <a:xfrm rot="-5400000">
              <a:off x="8229270" y="-201155"/>
              <a:ext cx="479036" cy="828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04" name="Google Shape;104;p3"/>
            <p:cNvSpPr/>
            <p:nvPr/>
          </p:nvSpPr>
          <p:spPr>
            <a:xfrm rot="-5400000">
              <a:off x="8643318" y="-63918"/>
              <a:ext cx="476733" cy="551271"/>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05" name="Google Shape;105;p3"/>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06" name="Google Shape;106;p3"/>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07" name="Google Shape;107;p3"/>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08" name="Google Shape;108;p3"/>
            <p:cNvSpPr/>
            <p:nvPr/>
          </p:nvSpPr>
          <p:spPr>
            <a:xfrm rot="-5400000">
              <a:off x="7265113" y="413968"/>
              <a:ext cx="476733" cy="553592"/>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09" name="Google Shape;109;p3"/>
            <p:cNvSpPr/>
            <p:nvPr/>
          </p:nvSpPr>
          <p:spPr>
            <a:xfrm rot="-5400000">
              <a:off x="7540756" y="415137"/>
              <a:ext cx="476733" cy="551254"/>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10" name="Google Shape;110;p3"/>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11" name="Google Shape;111;p3"/>
            <p:cNvSpPr/>
            <p:nvPr/>
          </p:nvSpPr>
          <p:spPr>
            <a:xfrm rot="-5400000">
              <a:off x="6852226" y="277891"/>
              <a:ext cx="476733" cy="825746"/>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12" name="Google Shape;112;p3"/>
            <p:cNvSpPr/>
            <p:nvPr/>
          </p:nvSpPr>
          <p:spPr>
            <a:xfrm rot="-5400000">
              <a:off x="5553199" y="611305"/>
              <a:ext cx="139273" cy="158917"/>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13" name="Google Shape;113;p3"/>
            <p:cNvSpPr/>
            <p:nvPr/>
          </p:nvSpPr>
          <p:spPr>
            <a:xfrm rot="-5400000">
              <a:off x="5886623" y="414843"/>
              <a:ext cx="476733" cy="551843"/>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14" name="Google Shape;114;p3"/>
            <p:cNvSpPr/>
            <p:nvPr/>
          </p:nvSpPr>
          <p:spPr>
            <a:xfrm rot="-5400000">
              <a:off x="8404961" y="653513"/>
              <a:ext cx="953448" cy="551271"/>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15" name="Google Shape;115;p3"/>
            <p:cNvSpPr/>
            <p:nvPr/>
          </p:nvSpPr>
          <p:spPr>
            <a:xfrm rot="-5400000">
              <a:off x="8230422" y="276739"/>
              <a:ext cx="476733" cy="828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16" name="Google Shape;116;p3"/>
            <p:cNvSpPr/>
            <p:nvPr/>
          </p:nvSpPr>
          <p:spPr>
            <a:xfrm rot="-5400000">
              <a:off x="7817551" y="415137"/>
              <a:ext cx="476733" cy="551254"/>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17" name="Google Shape;117;p3"/>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18" name="Google Shape;118;p3"/>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19" name="Google Shape;119;p3"/>
            <p:cNvSpPr/>
            <p:nvPr/>
          </p:nvSpPr>
          <p:spPr>
            <a:xfrm rot="-5400000">
              <a:off x="7163985" y="515124"/>
              <a:ext cx="953448" cy="828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grpSp>
      <p:grpSp>
        <p:nvGrpSpPr>
          <p:cNvPr id="120" name="Google Shape;120;p3"/>
          <p:cNvGrpSpPr/>
          <p:nvPr/>
        </p:nvGrpSpPr>
        <p:grpSpPr>
          <a:xfrm>
            <a:off x="-309822" y="3658798"/>
            <a:ext cx="1644108" cy="1495179"/>
            <a:chOff x="-293170" y="3658798"/>
            <a:chExt cx="2192144" cy="1495179"/>
          </a:xfrm>
        </p:grpSpPr>
        <p:sp>
          <p:nvSpPr>
            <p:cNvPr id="121" name="Google Shape;121;p3"/>
            <p:cNvSpPr/>
            <p:nvPr/>
          </p:nvSpPr>
          <p:spPr>
            <a:xfrm rot="5400000">
              <a:off x="566876" y="4718563"/>
              <a:ext cx="402082" cy="465014"/>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22" name="Google Shape;122;p3"/>
            <p:cNvSpPr/>
            <p:nvPr/>
          </p:nvSpPr>
          <p:spPr>
            <a:xfrm rot="5400000">
              <a:off x="813966" y="4749204"/>
              <a:ext cx="372910" cy="433031"/>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23" name="Google Shape;123;p3"/>
            <p:cNvSpPr/>
            <p:nvPr/>
          </p:nvSpPr>
          <p:spPr>
            <a:xfrm rot="5400000">
              <a:off x="1460748" y="4750112"/>
              <a:ext cx="372910" cy="431215"/>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24" name="Google Shape;124;p3"/>
            <p:cNvSpPr/>
            <p:nvPr/>
          </p:nvSpPr>
          <p:spPr>
            <a:xfrm rot="5400000">
              <a:off x="1135098" y="4642762"/>
              <a:ext cx="376514" cy="64591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25" name="Google Shape;125;p3"/>
            <p:cNvSpPr/>
            <p:nvPr/>
          </p:nvSpPr>
          <p:spPr>
            <a:xfrm rot="5400000">
              <a:off x="813065" y="4375410"/>
              <a:ext cx="374712" cy="433031"/>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26" name="Google Shape;126;p3"/>
            <p:cNvSpPr/>
            <p:nvPr/>
          </p:nvSpPr>
          <p:spPr>
            <a:xfrm rot="5400000">
              <a:off x="597469" y="4376325"/>
              <a:ext cx="374712" cy="431202"/>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27" name="Google Shape;127;p3"/>
            <p:cNvSpPr/>
            <p:nvPr/>
          </p:nvSpPr>
          <p:spPr>
            <a:xfrm rot="5400000">
              <a:off x="813966" y="4749204"/>
              <a:ext cx="372910" cy="433031"/>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28" name="Google Shape;128;p3"/>
            <p:cNvSpPr/>
            <p:nvPr/>
          </p:nvSpPr>
          <p:spPr>
            <a:xfrm rot="5400000">
              <a:off x="1460754" y="4002531"/>
              <a:ext cx="372896" cy="431215"/>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29" name="Google Shape;129;p3"/>
            <p:cNvSpPr/>
            <p:nvPr/>
          </p:nvSpPr>
          <p:spPr>
            <a:xfrm rot="5400000">
              <a:off x="1128547" y="3961854"/>
              <a:ext cx="174931" cy="20159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30" name="Google Shape;130;p3"/>
            <p:cNvSpPr/>
            <p:nvPr/>
          </p:nvSpPr>
          <p:spPr>
            <a:xfrm rot="5400000">
              <a:off x="1770825" y="4018351"/>
              <a:ext cx="118427" cy="137871"/>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31" name="Google Shape;131;p3"/>
            <p:cNvSpPr/>
            <p:nvPr/>
          </p:nvSpPr>
          <p:spPr>
            <a:xfrm rot="5400000">
              <a:off x="1135999" y="4268968"/>
              <a:ext cx="374712" cy="64591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32" name="Google Shape;132;p3"/>
            <p:cNvSpPr/>
            <p:nvPr/>
          </p:nvSpPr>
          <p:spPr>
            <a:xfrm rot="5400000">
              <a:off x="1459847" y="4376318"/>
              <a:ext cx="374712" cy="431215"/>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33" name="Google Shape;133;p3"/>
            <p:cNvSpPr/>
            <p:nvPr/>
          </p:nvSpPr>
          <p:spPr>
            <a:xfrm rot="5400000">
              <a:off x="167191" y="4002531"/>
              <a:ext cx="372896" cy="431215"/>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34" name="Google Shape;134;p3"/>
            <p:cNvSpPr/>
            <p:nvPr/>
          </p:nvSpPr>
          <p:spPr>
            <a:xfrm rot="5400000">
              <a:off x="-264008" y="3629645"/>
              <a:ext cx="372910" cy="431215"/>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35" name="Google Shape;135;p3"/>
            <p:cNvSpPr/>
            <p:nvPr/>
          </p:nvSpPr>
          <p:spPr>
            <a:xfrm rot="5400000">
              <a:off x="-49317" y="4160717"/>
              <a:ext cx="374712" cy="862417"/>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36" name="Google Shape;136;p3"/>
            <p:cNvSpPr/>
            <p:nvPr/>
          </p:nvSpPr>
          <p:spPr>
            <a:xfrm rot="5400000">
              <a:off x="380972" y="4376325"/>
              <a:ext cx="374712" cy="431202"/>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37" name="Google Shape;137;p3"/>
            <p:cNvSpPr/>
            <p:nvPr/>
          </p:nvSpPr>
          <p:spPr>
            <a:xfrm rot="5400000">
              <a:off x="139325" y="4533617"/>
              <a:ext cx="374712" cy="862403"/>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38" name="Google Shape;138;p3"/>
            <p:cNvSpPr/>
            <p:nvPr/>
          </p:nvSpPr>
          <p:spPr>
            <a:xfrm rot="5400000">
              <a:off x="519274" y="4454515"/>
              <a:ext cx="747608" cy="647717"/>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grpSp>
      <p:sp>
        <p:nvSpPr>
          <p:cNvPr id="139" name="Google Shape;139;p3"/>
          <p:cNvSpPr txBox="1">
            <a:spLocks noGrp="1"/>
          </p:cNvSpPr>
          <p:nvPr>
            <p:ph type="ctrTitle"/>
          </p:nvPr>
        </p:nvSpPr>
        <p:spPr>
          <a:xfrm>
            <a:off x="3116569" y="2054338"/>
            <a:ext cx="51057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1pPr>
            <a:lvl2pPr lvl="1"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2pPr>
            <a:lvl3pPr lvl="2"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3pPr>
            <a:lvl4pPr lvl="3"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4pPr>
            <a:lvl5pPr lvl="4"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5pPr>
            <a:lvl6pPr lvl="5"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6pPr>
            <a:lvl7pPr lvl="6"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7pPr>
            <a:lvl8pPr lvl="7"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8pPr>
            <a:lvl9pPr lvl="8"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9pPr>
          </a:lstStyle>
          <a:p>
            <a:endParaRPr/>
          </a:p>
        </p:txBody>
      </p:sp>
      <p:sp>
        <p:nvSpPr>
          <p:cNvPr id="140" name="Google Shape;140;p3"/>
          <p:cNvSpPr txBox="1">
            <a:spLocks noGrp="1"/>
          </p:cNvSpPr>
          <p:nvPr>
            <p:ph type="title" idx="2"/>
          </p:nvPr>
        </p:nvSpPr>
        <p:spPr>
          <a:xfrm>
            <a:off x="1739795" y="1966888"/>
            <a:ext cx="1095525"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2700"/>
            </a:lvl1pPr>
            <a:lvl2pPr lvl="1"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9pPr>
          </a:lstStyle>
          <a:p>
            <a:endParaRPr/>
          </a:p>
        </p:txBody>
      </p:sp>
      <p:sp>
        <p:nvSpPr>
          <p:cNvPr id="141" name="Google Shape;141;p3"/>
          <p:cNvSpPr txBox="1">
            <a:spLocks noGrp="1"/>
          </p:cNvSpPr>
          <p:nvPr>
            <p:ph type="ctrTitle" idx="3"/>
          </p:nvPr>
        </p:nvSpPr>
        <p:spPr>
          <a:xfrm>
            <a:off x="3116569" y="2719588"/>
            <a:ext cx="51057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1pPr>
            <a:lvl2pPr lvl="1"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2pPr>
            <a:lvl3pPr lvl="2"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3pPr>
            <a:lvl4pPr lvl="3"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4pPr>
            <a:lvl5pPr lvl="4"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5pPr>
            <a:lvl6pPr lvl="5"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6pPr>
            <a:lvl7pPr lvl="6"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7pPr>
            <a:lvl8pPr lvl="7"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8pPr>
            <a:lvl9pPr lvl="8"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9pPr>
          </a:lstStyle>
          <a:p>
            <a:endParaRPr/>
          </a:p>
        </p:txBody>
      </p:sp>
      <p:sp>
        <p:nvSpPr>
          <p:cNvPr id="142" name="Google Shape;142;p3"/>
          <p:cNvSpPr txBox="1">
            <a:spLocks noGrp="1"/>
          </p:cNvSpPr>
          <p:nvPr>
            <p:ph type="title" idx="4"/>
          </p:nvPr>
        </p:nvSpPr>
        <p:spPr>
          <a:xfrm>
            <a:off x="1739795" y="2632138"/>
            <a:ext cx="1095525"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2700"/>
            </a:lvl1pPr>
            <a:lvl2pPr lvl="1"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9pPr>
          </a:lstStyle>
          <a:p>
            <a:endParaRPr/>
          </a:p>
        </p:txBody>
      </p:sp>
      <p:sp>
        <p:nvSpPr>
          <p:cNvPr id="143" name="Google Shape;143;p3"/>
          <p:cNvSpPr txBox="1">
            <a:spLocks noGrp="1"/>
          </p:cNvSpPr>
          <p:nvPr>
            <p:ph type="ctrTitle" idx="5"/>
          </p:nvPr>
        </p:nvSpPr>
        <p:spPr>
          <a:xfrm>
            <a:off x="3116569" y="3384838"/>
            <a:ext cx="51057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1pPr>
            <a:lvl2pPr lvl="1"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2pPr>
            <a:lvl3pPr lvl="2"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3pPr>
            <a:lvl4pPr lvl="3"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4pPr>
            <a:lvl5pPr lvl="4"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5pPr>
            <a:lvl6pPr lvl="5"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6pPr>
            <a:lvl7pPr lvl="6"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7pPr>
            <a:lvl8pPr lvl="7"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8pPr>
            <a:lvl9pPr lvl="8"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9pPr>
          </a:lstStyle>
          <a:p>
            <a:endParaRPr/>
          </a:p>
        </p:txBody>
      </p:sp>
      <p:sp>
        <p:nvSpPr>
          <p:cNvPr id="144" name="Google Shape;144;p3"/>
          <p:cNvSpPr txBox="1">
            <a:spLocks noGrp="1"/>
          </p:cNvSpPr>
          <p:nvPr>
            <p:ph type="title" idx="6"/>
          </p:nvPr>
        </p:nvSpPr>
        <p:spPr>
          <a:xfrm>
            <a:off x="1739795" y="3297388"/>
            <a:ext cx="1095525"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2700"/>
            </a:lvl1pPr>
            <a:lvl2pPr lvl="1"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9pPr>
          </a:lstStyle>
          <a:p>
            <a:endParaRPr/>
          </a:p>
        </p:txBody>
      </p:sp>
      <p:sp>
        <p:nvSpPr>
          <p:cNvPr id="145" name="Google Shape;145;p3"/>
          <p:cNvSpPr txBox="1">
            <a:spLocks noGrp="1"/>
          </p:cNvSpPr>
          <p:nvPr>
            <p:ph type="ctrTitle" idx="7"/>
          </p:nvPr>
        </p:nvSpPr>
        <p:spPr>
          <a:xfrm>
            <a:off x="3116569" y="4050088"/>
            <a:ext cx="51057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1pPr>
            <a:lvl2pPr lvl="1"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2pPr>
            <a:lvl3pPr lvl="2"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3pPr>
            <a:lvl4pPr lvl="3"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4pPr>
            <a:lvl5pPr lvl="4"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5pPr>
            <a:lvl6pPr lvl="5"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6pPr>
            <a:lvl7pPr lvl="6"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7pPr>
            <a:lvl8pPr lvl="7"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8pPr>
            <a:lvl9pPr lvl="8" algn="l">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9pPr>
          </a:lstStyle>
          <a:p>
            <a:endParaRPr/>
          </a:p>
        </p:txBody>
      </p:sp>
      <p:sp>
        <p:nvSpPr>
          <p:cNvPr id="146" name="Google Shape;146;p3"/>
          <p:cNvSpPr txBox="1">
            <a:spLocks noGrp="1"/>
          </p:cNvSpPr>
          <p:nvPr>
            <p:ph type="title" idx="8"/>
          </p:nvPr>
        </p:nvSpPr>
        <p:spPr>
          <a:xfrm>
            <a:off x="1739795" y="3962638"/>
            <a:ext cx="1095525"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2700"/>
            </a:lvl1pPr>
            <a:lvl2pPr lvl="1"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3600"/>
              <a:buFont typeface="Fira Sans Extra Condensed Medium"/>
              <a:buNone/>
              <a:defRPr sz="2700">
                <a:latin typeface="Fira Sans Extra Condensed Medium"/>
                <a:ea typeface="Fira Sans Extra Condensed Medium"/>
                <a:cs typeface="Fira Sans Extra Condensed Medium"/>
                <a:sym typeface="Fira Sans Extra Condensed Medium"/>
              </a:defRPr>
            </a:lvl9pPr>
          </a:lstStyle>
          <a:p>
            <a:endParaRPr/>
          </a:p>
        </p:txBody>
      </p:sp>
      <p:cxnSp>
        <p:nvCxnSpPr>
          <p:cNvPr id="147" name="Google Shape;147;p3"/>
          <p:cNvCxnSpPr/>
          <p:nvPr/>
        </p:nvCxnSpPr>
        <p:spPr>
          <a:xfrm>
            <a:off x="2990119" y="-16500"/>
            <a:ext cx="0" cy="4488600"/>
          </a:xfrm>
          <a:prstGeom prst="straightConnector1">
            <a:avLst/>
          </a:prstGeom>
          <a:noFill/>
          <a:ln w="28575" cap="flat" cmpd="sng">
            <a:solidFill>
              <a:schemeClr val="accent4"/>
            </a:solidFill>
            <a:prstDash val="solid"/>
            <a:round/>
            <a:headEnd type="none" w="sm" len="sm"/>
            <a:tailEnd type="none" w="sm" len="sm"/>
          </a:ln>
        </p:spPr>
      </p:cxnSp>
      <p:sp>
        <p:nvSpPr>
          <p:cNvPr id="148" name="Google Shape;148;p3"/>
          <p:cNvSpPr txBox="1">
            <a:spLocks noGrp="1"/>
          </p:cNvSpPr>
          <p:nvPr>
            <p:ph type="ctrTitle" idx="9"/>
          </p:nvPr>
        </p:nvSpPr>
        <p:spPr>
          <a:xfrm>
            <a:off x="3116569" y="1272250"/>
            <a:ext cx="291645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4"/>
              </a:buClr>
              <a:buSzPts val="3600"/>
              <a:buFont typeface="Barlow Condensed"/>
              <a:buNone/>
              <a:defRPr sz="2700">
                <a:solidFill>
                  <a:schemeClr val="accent4"/>
                </a:solidFill>
                <a:latin typeface="Barlow Condensed"/>
                <a:ea typeface="Barlow Condensed"/>
                <a:cs typeface="Barlow Condensed"/>
                <a:sym typeface="Barlow Condensed"/>
              </a:defRPr>
            </a:lvl1pPr>
            <a:lvl2pPr lvl="1" algn="r">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2pPr>
            <a:lvl3pPr lvl="2" algn="r">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3pPr>
            <a:lvl4pPr lvl="3" algn="r">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4pPr>
            <a:lvl5pPr lvl="4" algn="r">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5pPr>
            <a:lvl6pPr lvl="5" algn="r">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6pPr>
            <a:lvl7pPr lvl="6" algn="r">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7pPr>
            <a:lvl8pPr lvl="7" algn="r">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8pPr>
            <a:lvl9pPr lvl="8" algn="r">
              <a:lnSpc>
                <a:spcPct val="100000"/>
              </a:lnSpc>
              <a:spcBef>
                <a:spcPts val="0"/>
              </a:spcBef>
              <a:spcAft>
                <a:spcPts val="0"/>
              </a:spcAft>
              <a:buSzPts val="3600"/>
              <a:buFont typeface="Barlow Condensed"/>
              <a:buNone/>
              <a:defRPr sz="2700">
                <a:latin typeface="Barlow Condensed"/>
                <a:ea typeface="Barlow Condensed"/>
                <a:cs typeface="Barlow Condensed"/>
                <a:sym typeface="Barlow Condense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1">
    <p:spTree>
      <p:nvGrpSpPr>
        <p:cNvPr id="1" name="Shape 149"/>
        <p:cNvGrpSpPr/>
        <p:nvPr/>
      </p:nvGrpSpPr>
      <p:grpSpPr>
        <a:xfrm>
          <a:off x="0" y="0"/>
          <a:ext cx="0" cy="0"/>
          <a:chOff x="0" y="0"/>
          <a:chExt cx="0" cy="0"/>
        </a:xfrm>
      </p:grpSpPr>
      <p:grpSp>
        <p:nvGrpSpPr>
          <p:cNvPr id="150" name="Google Shape;150;p4"/>
          <p:cNvGrpSpPr/>
          <p:nvPr/>
        </p:nvGrpSpPr>
        <p:grpSpPr>
          <a:xfrm rot="10800000" flipH="1">
            <a:off x="4797196" y="4059387"/>
            <a:ext cx="2071061" cy="1094591"/>
            <a:chOff x="5543377" y="-26649"/>
            <a:chExt cx="3613943" cy="1432522"/>
          </a:xfrm>
        </p:grpSpPr>
        <p:sp>
          <p:nvSpPr>
            <p:cNvPr id="151" name="Google Shape;151;p4"/>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52" name="Google Shape;152;p4"/>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53" name="Google Shape;153;p4"/>
            <p:cNvSpPr/>
            <p:nvPr/>
          </p:nvSpPr>
          <p:spPr>
            <a:xfrm rot="-5400000">
              <a:off x="6437042" y="-62766"/>
              <a:ext cx="479036" cy="551271"/>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54" name="Google Shape;154;p4"/>
            <p:cNvSpPr/>
            <p:nvPr/>
          </p:nvSpPr>
          <p:spPr>
            <a:xfrm rot="-5400000">
              <a:off x="6849922" y="-201155"/>
              <a:ext cx="479036" cy="828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55" name="Google Shape;155;p4"/>
            <p:cNvSpPr/>
            <p:nvPr/>
          </p:nvSpPr>
          <p:spPr>
            <a:xfrm rot="-5400000">
              <a:off x="8229270" y="-201155"/>
              <a:ext cx="479036" cy="828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56" name="Google Shape;156;p4"/>
            <p:cNvSpPr/>
            <p:nvPr/>
          </p:nvSpPr>
          <p:spPr>
            <a:xfrm rot="-5400000">
              <a:off x="8643318" y="-63918"/>
              <a:ext cx="476733" cy="551271"/>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57" name="Google Shape;157;p4"/>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58" name="Google Shape;158;p4"/>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59" name="Google Shape;159;p4"/>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60" name="Google Shape;160;p4"/>
            <p:cNvSpPr/>
            <p:nvPr/>
          </p:nvSpPr>
          <p:spPr>
            <a:xfrm rot="-5400000">
              <a:off x="7265113" y="413968"/>
              <a:ext cx="476733" cy="553592"/>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61" name="Google Shape;161;p4"/>
            <p:cNvSpPr/>
            <p:nvPr/>
          </p:nvSpPr>
          <p:spPr>
            <a:xfrm rot="-5400000">
              <a:off x="7540756" y="415137"/>
              <a:ext cx="476733" cy="551254"/>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62" name="Google Shape;162;p4"/>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63" name="Google Shape;163;p4"/>
            <p:cNvSpPr/>
            <p:nvPr/>
          </p:nvSpPr>
          <p:spPr>
            <a:xfrm rot="-5400000">
              <a:off x="6852226" y="277891"/>
              <a:ext cx="476733" cy="825746"/>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64" name="Google Shape;164;p4"/>
            <p:cNvSpPr/>
            <p:nvPr/>
          </p:nvSpPr>
          <p:spPr>
            <a:xfrm rot="-5400000">
              <a:off x="5553199" y="611305"/>
              <a:ext cx="139273" cy="158917"/>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65" name="Google Shape;165;p4"/>
            <p:cNvSpPr/>
            <p:nvPr/>
          </p:nvSpPr>
          <p:spPr>
            <a:xfrm rot="-5400000">
              <a:off x="5886623" y="414843"/>
              <a:ext cx="476733" cy="551843"/>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66" name="Google Shape;166;p4"/>
            <p:cNvSpPr/>
            <p:nvPr/>
          </p:nvSpPr>
          <p:spPr>
            <a:xfrm rot="-5400000">
              <a:off x="8404961" y="653513"/>
              <a:ext cx="953448" cy="551271"/>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67" name="Google Shape;167;p4"/>
            <p:cNvSpPr/>
            <p:nvPr/>
          </p:nvSpPr>
          <p:spPr>
            <a:xfrm rot="-5400000">
              <a:off x="8230422" y="276739"/>
              <a:ext cx="476733" cy="828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68" name="Google Shape;168;p4"/>
            <p:cNvSpPr/>
            <p:nvPr/>
          </p:nvSpPr>
          <p:spPr>
            <a:xfrm rot="-5400000">
              <a:off x="7817551" y="415137"/>
              <a:ext cx="476733" cy="551254"/>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69" name="Google Shape;169;p4"/>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70" name="Google Shape;170;p4"/>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71" name="Google Shape;171;p4"/>
            <p:cNvSpPr/>
            <p:nvPr/>
          </p:nvSpPr>
          <p:spPr>
            <a:xfrm rot="-5400000">
              <a:off x="7163985" y="515124"/>
              <a:ext cx="953448" cy="828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grpSp>
      <p:grpSp>
        <p:nvGrpSpPr>
          <p:cNvPr id="172" name="Google Shape;172;p4"/>
          <p:cNvGrpSpPr/>
          <p:nvPr/>
        </p:nvGrpSpPr>
        <p:grpSpPr>
          <a:xfrm rot="10800000" flipH="1">
            <a:off x="-309822" y="-26652"/>
            <a:ext cx="1644108" cy="1495179"/>
            <a:chOff x="-293170" y="3658798"/>
            <a:chExt cx="2192144" cy="1495179"/>
          </a:xfrm>
        </p:grpSpPr>
        <p:sp>
          <p:nvSpPr>
            <p:cNvPr id="173" name="Google Shape;173;p4"/>
            <p:cNvSpPr/>
            <p:nvPr/>
          </p:nvSpPr>
          <p:spPr>
            <a:xfrm rot="5400000">
              <a:off x="566876" y="4718563"/>
              <a:ext cx="402082" cy="465014"/>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74" name="Google Shape;174;p4"/>
            <p:cNvSpPr/>
            <p:nvPr/>
          </p:nvSpPr>
          <p:spPr>
            <a:xfrm rot="5400000">
              <a:off x="813966" y="4749204"/>
              <a:ext cx="372910" cy="433031"/>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75" name="Google Shape;175;p4"/>
            <p:cNvSpPr/>
            <p:nvPr/>
          </p:nvSpPr>
          <p:spPr>
            <a:xfrm rot="5400000">
              <a:off x="1460748" y="4750112"/>
              <a:ext cx="372910" cy="431215"/>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76" name="Google Shape;176;p4"/>
            <p:cNvSpPr/>
            <p:nvPr/>
          </p:nvSpPr>
          <p:spPr>
            <a:xfrm rot="5400000">
              <a:off x="1135098" y="4642762"/>
              <a:ext cx="376514" cy="64591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77" name="Google Shape;177;p4"/>
            <p:cNvSpPr/>
            <p:nvPr/>
          </p:nvSpPr>
          <p:spPr>
            <a:xfrm rot="5400000">
              <a:off x="813065" y="4375410"/>
              <a:ext cx="374712" cy="433031"/>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78" name="Google Shape;178;p4"/>
            <p:cNvSpPr/>
            <p:nvPr/>
          </p:nvSpPr>
          <p:spPr>
            <a:xfrm rot="5400000">
              <a:off x="597469" y="4376325"/>
              <a:ext cx="374712" cy="431202"/>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79" name="Google Shape;179;p4"/>
            <p:cNvSpPr/>
            <p:nvPr/>
          </p:nvSpPr>
          <p:spPr>
            <a:xfrm rot="5400000">
              <a:off x="813966" y="4749204"/>
              <a:ext cx="372910" cy="433031"/>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80" name="Google Shape;180;p4"/>
            <p:cNvSpPr/>
            <p:nvPr/>
          </p:nvSpPr>
          <p:spPr>
            <a:xfrm rot="5400000">
              <a:off x="1460754" y="4002531"/>
              <a:ext cx="372896" cy="431215"/>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81" name="Google Shape;181;p4"/>
            <p:cNvSpPr/>
            <p:nvPr/>
          </p:nvSpPr>
          <p:spPr>
            <a:xfrm rot="5400000">
              <a:off x="1128547" y="3961854"/>
              <a:ext cx="174931" cy="20159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82" name="Google Shape;182;p4"/>
            <p:cNvSpPr/>
            <p:nvPr/>
          </p:nvSpPr>
          <p:spPr>
            <a:xfrm rot="5400000">
              <a:off x="1770825" y="4018351"/>
              <a:ext cx="118427" cy="137871"/>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83" name="Google Shape;183;p4"/>
            <p:cNvSpPr/>
            <p:nvPr/>
          </p:nvSpPr>
          <p:spPr>
            <a:xfrm rot="5400000">
              <a:off x="1135999" y="4268968"/>
              <a:ext cx="374712" cy="64591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84" name="Google Shape;184;p4"/>
            <p:cNvSpPr/>
            <p:nvPr/>
          </p:nvSpPr>
          <p:spPr>
            <a:xfrm rot="5400000">
              <a:off x="1459847" y="4376318"/>
              <a:ext cx="374712" cy="431215"/>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85" name="Google Shape;185;p4"/>
            <p:cNvSpPr/>
            <p:nvPr/>
          </p:nvSpPr>
          <p:spPr>
            <a:xfrm rot="5400000">
              <a:off x="167191" y="4002531"/>
              <a:ext cx="372896" cy="431215"/>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86" name="Google Shape;186;p4"/>
            <p:cNvSpPr/>
            <p:nvPr/>
          </p:nvSpPr>
          <p:spPr>
            <a:xfrm rot="5400000">
              <a:off x="-264008" y="3629645"/>
              <a:ext cx="372910" cy="431215"/>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87" name="Google Shape;187;p4"/>
            <p:cNvSpPr/>
            <p:nvPr/>
          </p:nvSpPr>
          <p:spPr>
            <a:xfrm rot="5400000">
              <a:off x="-49317" y="4160717"/>
              <a:ext cx="374712" cy="862417"/>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88" name="Google Shape;188;p4"/>
            <p:cNvSpPr/>
            <p:nvPr/>
          </p:nvSpPr>
          <p:spPr>
            <a:xfrm rot="5400000">
              <a:off x="380972" y="4376325"/>
              <a:ext cx="374712" cy="431202"/>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89" name="Google Shape;189;p4"/>
            <p:cNvSpPr/>
            <p:nvPr/>
          </p:nvSpPr>
          <p:spPr>
            <a:xfrm rot="5400000">
              <a:off x="139325" y="4533617"/>
              <a:ext cx="374712" cy="862403"/>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90" name="Google Shape;190;p4"/>
            <p:cNvSpPr/>
            <p:nvPr/>
          </p:nvSpPr>
          <p:spPr>
            <a:xfrm rot="5400000">
              <a:off x="519274" y="4454515"/>
              <a:ext cx="747608" cy="647717"/>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grpSp>
      <p:sp>
        <p:nvSpPr>
          <p:cNvPr id="191" name="Google Shape;191;p4"/>
          <p:cNvSpPr txBox="1">
            <a:spLocks noGrp="1"/>
          </p:cNvSpPr>
          <p:nvPr>
            <p:ph type="ctrTitle"/>
          </p:nvPr>
        </p:nvSpPr>
        <p:spPr>
          <a:xfrm>
            <a:off x="3231037" y="2067485"/>
            <a:ext cx="2470725" cy="57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4800"/>
              <a:buNone/>
              <a:defRPr sz="3600"/>
            </a:lvl1pPr>
            <a:lvl2pPr lvl="1" algn="r">
              <a:lnSpc>
                <a:spcPct val="100000"/>
              </a:lnSpc>
              <a:spcBef>
                <a:spcPts val="0"/>
              </a:spcBef>
              <a:spcAft>
                <a:spcPts val="0"/>
              </a:spcAft>
              <a:buSzPts val="1600"/>
              <a:buNone/>
              <a:defRPr sz="1200"/>
            </a:lvl2pPr>
            <a:lvl3pPr lvl="2" algn="r">
              <a:lnSpc>
                <a:spcPct val="100000"/>
              </a:lnSpc>
              <a:spcBef>
                <a:spcPts val="0"/>
              </a:spcBef>
              <a:spcAft>
                <a:spcPts val="0"/>
              </a:spcAft>
              <a:buSzPts val="1600"/>
              <a:buNone/>
              <a:defRPr sz="1200"/>
            </a:lvl3pPr>
            <a:lvl4pPr lvl="3" algn="r">
              <a:lnSpc>
                <a:spcPct val="100000"/>
              </a:lnSpc>
              <a:spcBef>
                <a:spcPts val="0"/>
              </a:spcBef>
              <a:spcAft>
                <a:spcPts val="0"/>
              </a:spcAft>
              <a:buSzPts val="1600"/>
              <a:buNone/>
              <a:defRPr sz="1200"/>
            </a:lvl4pPr>
            <a:lvl5pPr lvl="4" algn="r">
              <a:lnSpc>
                <a:spcPct val="100000"/>
              </a:lnSpc>
              <a:spcBef>
                <a:spcPts val="0"/>
              </a:spcBef>
              <a:spcAft>
                <a:spcPts val="0"/>
              </a:spcAft>
              <a:buSzPts val="1600"/>
              <a:buNone/>
              <a:defRPr sz="1200"/>
            </a:lvl5pPr>
            <a:lvl6pPr lvl="5" algn="r">
              <a:lnSpc>
                <a:spcPct val="100000"/>
              </a:lnSpc>
              <a:spcBef>
                <a:spcPts val="0"/>
              </a:spcBef>
              <a:spcAft>
                <a:spcPts val="0"/>
              </a:spcAft>
              <a:buSzPts val="1600"/>
              <a:buNone/>
              <a:defRPr sz="1200"/>
            </a:lvl6pPr>
            <a:lvl7pPr lvl="6" algn="r">
              <a:lnSpc>
                <a:spcPct val="100000"/>
              </a:lnSpc>
              <a:spcBef>
                <a:spcPts val="0"/>
              </a:spcBef>
              <a:spcAft>
                <a:spcPts val="0"/>
              </a:spcAft>
              <a:buSzPts val="1600"/>
              <a:buNone/>
              <a:defRPr sz="1200"/>
            </a:lvl7pPr>
            <a:lvl8pPr lvl="7" algn="r">
              <a:lnSpc>
                <a:spcPct val="100000"/>
              </a:lnSpc>
              <a:spcBef>
                <a:spcPts val="0"/>
              </a:spcBef>
              <a:spcAft>
                <a:spcPts val="0"/>
              </a:spcAft>
              <a:buSzPts val="1600"/>
              <a:buNone/>
              <a:defRPr sz="1200"/>
            </a:lvl8pPr>
            <a:lvl9pPr lvl="8" algn="r">
              <a:lnSpc>
                <a:spcPct val="100000"/>
              </a:lnSpc>
              <a:spcBef>
                <a:spcPts val="0"/>
              </a:spcBef>
              <a:spcAft>
                <a:spcPts val="0"/>
              </a:spcAft>
              <a:buSzPts val="1600"/>
              <a:buNone/>
              <a:defRPr sz="1200"/>
            </a:lvl9pPr>
          </a:lstStyle>
          <a:p>
            <a:endParaRPr/>
          </a:p>
        </p:txBody>
      </p:sp>
      <p:sp>
        <p:nvSpPr>
          <p:cNvPr id="192" name="Google Shape;192;p4"/>
          <p:cNvSpPr txBox="1">
            <a:spLocks noGrp="1"/>
          </p:cNvSpPr>
          <p:nvPr>
            <p:ph type="subTitle" idx="1"/>
          </p:nvPr>
        </p:nvSpPr>
        <p:spPr>
          <a:xfrm>
            <a:off x="1401188" y="2708213"/>
            <a:ext cx="3015225" cy="36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05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93" name="Google Shape;193;p4"/>
          <p:cNvCxnSpPr/>
          <p:nvPr/>
        </p:nvCxnSpPr>
        <p:spPr>
          <a:xfrm>
            <a:off x="3842775" y="2607238"/>
            <a:ext cx="3015225" cy="0"/>
          </a:xfrm>
          <a:prstGeom prst="straightConnector1">
            <a:avLst/>
          </a:prstGeom>
          <a:noFill/>
          <a:ln w="28575" cap="flat" cmpd="sng">
            <a:solidFill>
              <a:schemeClr val="accent4"/>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DESIGN 2">
  <p:cSld name="CUSTOM_2_1">
    <p:spTree>
      <p:nvGrpSpPr>
        <p:cNvPr id="1" name="Shape 194"/>
        <p:cNvGrpSpPr/>
        <p:nvPr/>
      </p:nvGrpSpPr>
      <p:grpSpPr>
        <a:xfrm>
          <a:off x="0" y="0"/>
          <a:ext cx="0" cy="0"/>
          <a:chOff x="0" y="0"/>
          <a:chExt cx="0" cy="0"/>
        </a:xfrm>
      </p:grpSpPr>
      <p:sp>
        <p:nvSpPr>
          <p:cNvPr id="195" name="Google Shape;195;p5"/>
          <p:cNvSpPr txBox="1">
            <a:spLocks noGrp="1"/>
          </p:cNvSpPr>
          <p:nvPr>
            <p:ph type="ctrTitle"/>
          </p:nvPr>
        </p:nvSpPr>
        <p:spPr>
          <a:xfrm flipH="1">
            <a:off x="578025" y="468450"/>
            <a:ext cx="6071625"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2250"/>
            </a:lvl1pPr>
            <a:lvl2pPr lvl="1" algn="l">
              <a:lnSpc>
                <a:spcPct val="100000"/>
              </a:lnSpc>
              <a:spcBef>
                <a:spcPts val="0"/>
              </a:spcBef>
              <a:spcAft>
                <a:spcPts val="0"/>
              </a:spcAft>
              <a:buSzPts val="1600"/>
              <a:buNone/>
              <a:defRPr sz="1200"/>
            </a:lvl2pPr>
            <a:lvl3pPr lvl="2" algn="l">
              <a:lnSpc>
                <a:spcPct val="100000"/>
              </a:lnSpc>
              <a:spcBef>
                <a:spcPts val="0"/>
              </a:spcBef>
              <a:spcAft>
                <a:spcPts val="0"/>
              </a:spcAft>
              <a:buSzPts val="1600"/>
              <a:buNone/>
              <a:defRPr sz="1200"/>
            </a:lvl3pPr>
            <a:lvl4pPr lvl="3" algn="l">
              <a:lnSpc>
                <a:spcPct val="100000"/>
              </a:lnSpc>
              <a:spcBef>
                <a:spcPts val="0"/>
              </a:spcBef>
              <a:spcAft>
                <a:spcPts val="0"/>
              </a:spcAft>
              <a:buSzPts val="1600"/>
              <a:buNone/>
              <a:defRPr sz="1200"/>
            </a:lvl4pPr>
            <a:lvl5pPr lvl="4" algn="l">
              <a:lnSpc>
                <a:spcPct val="100000"/>
              </a:lnSpc>
              <a:spcBef>
                <a:spcPts val="0"/>
              </a:spcBef>
              <a:spcAft>
                <a:spcPts val="0"/>
              </a:spcAft>
              <a:buSzPts val="1600"/>
              <a:buNone/>
              <a:defRPr sz="1200"/>
            </a:lvl5pPr>
            <a:lvl6pPr lvl="5" algn="l">
              <a:lnSpc>
                <a:spcPct val="100000"/>
              </a:lnSpc>
              <a:spcBef>
                <a:spcPts val="0"/>
              </a:spcBef>
              <a:spcAft>
                <a:spcPts val="0"/>
              </a:spcAft>
              <a:buSzPts val="1600"/>
              <a:buNone/>
              <a:defRPr sz="1200"/>
            </a:lvl6pPr>
            <a:lvl7pPr lvl="6" algn="l">
              <a:lnSpc>
                <a:spcPct val="100000"/>
              </a:lnSpc>
              <a:spcBef>
                <a:spcPts val="0"/>
              </a:spcBef>
              <a:spcAft>
                <a:spcPts val="0"/>
              </a:spcAft>
              <a:buSzPts val="1600"/>
              <a:buNone/>
              <a:defRPr sz="1200"/>
            </a:lvl7pPr>
            <a:lvl8pPr lvl="7" algn="l">
              <a:lnSpc>
                <a:spcPct val="100000"/>
              </a:lnSpc>
              <a:spcBef>
                <a:spcPts val="0"/>
              </a:spcBef>
              <a:spcAft>
                <a:spcPts val="0"/>
              </a:spcAft>
              <a:buSzPts val="1600"/>
              <a:buNone/>
              <a:defRPr sz="1200"/>
            </a:lvl8pPr>
            <a:lvl9pPr lvl="8" algn="l">
              <a:lnSpc>
                <a:spcPct val="100000"/>
              </a:lnSpc>
              <a:spcBef>
                <a:spcPts val="0"/>
              </a:spcBef>
              <a:spcAft>
                <a:spcPts val="0"/>
              </a:spcAft>
              <a:buSzPts val="1600"/>
              <a:buNone/>
              <a:defRPr sz="1200"/>
            </a:lvl9pPr>
          </a:lstStyle>
          <a:p>
            <a:endParaRPr/>
          </a:p>
        </p:txBody>
      </p:sp>
      <p:cxnSp>
        <p:nvCxnSpPr>
          <p:cNvPr id="196" name="Google Shape;196;p5"/>
          <p:cNvCxnSpPr/>
          <p:nvPr/>
        </p:nvCxnSpPr>
        <p:spPr>
          <a:xfrm>
            <a:off x="373520" y="-1604650"/>
            <a:ext cx="0" cy="2664900"/>
          </a:xfrm>
          <a:prstGeom prst="straightConnector1">
            <a:avLst/>
          </a:prstGeom>
          <a:noFill/>
          <a:ln w="28575" cap="flat" cmpd="sng">
            <a:solidFill>
              <a:schemeClr val="lt2"/>
            </a:solidFill>
            <a:prstDash val="solid"/>
            <a:round/>
            <a:headEnd type="none" w="sm" len="sm"/>
            <a:tailEnd type="none" w="sm" len="sm"/>
          </a:ln>
        </p:spPr>
      </p:cxnSp>
      <p:grpSp>
        <p:nvGrpSpPr>
          <p:cNvPr id="197" name="Google Shape;197;p5"/>
          <p:cNvGrpSpPr/>
          <p:nvPr/>
        </p:nvGrpSpPr>
        <p:grpSpPr>
          <a:xfrm rot="10800000" flipH="1">
            <a:off x="4797196" y="4059387"/>
            <a:ext cx="2071061" cy="1094591"/>
            <a:chOff x="5543377" y="-26649"/>
            <a:chExt cx="3613943" cy="1432522"/>
          </a:xfrm>
        </p:grpSpPr>
        <p:sp>
          <p:nvSpPr>
            <p:cNvPr id="198" name="Google Shape;198;p5"/>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199" name="Google Shape;199;p5"/>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00" name="Google Shape;200;p5"/>
            <p:cNvSpPr/>
            <p:nvPr/>
          </p:nvSpPr>
          <p:spPr>
            <a:xfrm rot="-5400000">
              <a:off x="6437042" y="-62766"/>
              <a:ext cx="479036" cy="551271"/>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01" name="Google Shape;201;p5"/>
            <p:cNvSpPr/>
            <p:nvPr/>
          </p:nvSpPr>
          <p:spPr>
            <a:xfrm rot="-5400000">
              <a:off x="6849922" y="-201155"/>
              <a:ext cx="479036" cy="828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02" name="Google Shape;202;p5"/>
            <p:cNvSpPr/>
            <p:nvPr/>
          </p:nvSpPr>
          <p:spPr>
            <a:xfrm rot="-5400000">
              <a:off x="8229270" y="-201155"/>
              <a:ext cx="479036" cy="828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03" name="Google Shape;203;p5"/>
            <p:cNvSpPr/>
            <p:nvPr/>
          </p:nvSpPr>
          <p:spPr>
            <a:xfrm rot="-5400000">
              <a:off x="8643318" y="-63918"/>
              <a:ext cx="476733" cy="551271"/>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04" name="Google Shape;204;p5"/>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05" name="Google Shape;205;p5"/>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06" name="Google Shape;206;p5"/>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07" name="Google Shape;207;p5"/>
            <p:cNvSpPr/>
            <p:nvPr/>
          </p:nvSpPr>
          <p:spPr>
            <a:xfrm rot="-5400000">
              <a:off x="7265113" y="413968"/>
              <a:ext cx="476733" cy="553592"/>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08" name="Google Shape;208;p5"/>
            <p:cNvSpPr/>
            <p:nvPr/>
          </p:nvSpPr>
          <p:spPr>
            <a:xfrm rot="-5400000">
              <a:off x="7540756" y="415137"/>
              <a:ext cx="476733" cy="551254"/>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09" name="Google Shape;209;p5"/>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10" name="Google Shape;210;p5"/>
            <p:cNvSpPr/>
            <p:nvPr/>
          </p:nvSpPr>
          <p:spPr>
            <a:xfrm rot="-5400000">
              <a:off x="6852226" y="277891"/>
              <a:ext cx="476733" cy="825746"/>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11" name="Google Shape;211;p5"/>
            <p:cNvSpPr/>
            <p:nvPr/>
          </p:nvSpPr>
          <p:spPr>
            <a:xfrm rot="-5400000">
              <a:off x="5553199" y="611305"/>
              <a:ext cx="139273" cy="158917"/>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12" name="Google Shape;212;p5"/>
            <p:cNvSpPr/>
            <p:nvPr/>
          </p:nvSpPr>
          <p:spPr>
            <a:xfrm rot="-5400000">
              <a:off x="5886623" y="414843"/>
              <a:ext cx="476733" cy="551843"/>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13" name="Google Shape;213;p5"/>
            <p:cNvSpPr/>
            <p:nvPr/>
          </p:nvSpPr>
          <p:spPr>
            <a:xfrm rot="-5400000">
              <a:off x="8404961" y="653513"/>
              <a:ext cx="953448" cy="551271"/>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14" name="Google Shape;214;p5"/>
            <p:cNvSpPr/>
            <p:nvPr/>
          </p:nvSpPr>
          <p:spPr>
            <a:xfrm rot="-5400000">
              <a:off x="8230422" y="276739"/>
              <a:ext cx="476733" cy="828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15" name="Google Shape;215;p5"/>
            <p:cNvSpPr/>
            <p:nvPr/>
          </p:nvSpPr>
          <p:spPr>
            <a:xfrm rot="-5400000">
              <a:off x="7817551" y="415137"/>
              <a:ext cx="476733" cy="551254"/>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16" name="Google Shape;216;p5"/>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17" name="Google Shape;217;p5"/>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18" name="Google Shape;218;p5"/>
            <p:cNvSpPr/>
            <p:nvPr/>
          </p:nvSpPr>
          <p:spPr>
            <a:xfrm rot="-5400000">
              <a:off x="7163985" y="515124"/>
              <a:ext cx="953448" cy="828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DESIGN 1">
  <p:cSld name="CUSTOM_2">
    <p:spTree>
      <p:nvGrpSpPr>
        <p:cNvPr id="1" name="Shape 219"/>
        <p:cNvGrpSpPr/>
        <p:nvPr/>
      </p:nvGrpSpPr>
      <p:grpSpPr>
        <a:xfrm>
          <a:off x="0" y="0"/>
          <a:ext cx="0" cy="0"/>
          <a:chOff x="0" y="0"/>
          <a:chExt cx="0" cy="0"/>
        </a:xfrm>
      </p:grpSpPr>
      <p:grpSp>
        <p:nvGrpSpPr>
          <p:cNvPr id="220" name="Google Shape;220;p6"/>
          <p:cNvGrpSpPr/>
          <p:nvPr/>
        </p:nvGrpSpPr>
        <p:grpSpPr>
          <a:xfrm rot="10800000">
            <a:off x="8" y="4059387"/>
            <a:ext cx="2071061" cy="1094591"/>
            <a:chOff x="5543377" y="-26649"/>
            <a:chExt cx="3613943" cy="1432522"/>
          </a:xfrm>
        </p:grpSpPr>
        <p:sp>
          <p:nvSpPr>
            <p:cNvPr id="221" name="Google Shape;221;p6"/>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22" name="Google Shape;222;p6"/>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23" name="Google Shape;223;p6"/>
            <p:cNvSpPr/>
            <p:nvPr/>
          </p:nvSpPr>
          <p:spPr>
            <a:xfrm rot="-5400000">
              <a:off x="6437042" y="-62766"/>
              <a:ext cx="479036" cy="551271"/>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24" name="Google Shape;224;p6"/>
            <p:cNvSpPr/>
            <p:nvPr/>
          </p:nvSpPr>
          <p:spPr>
            <a:xfrm rot="-5400000">
              <a:off x="6849922" y="-201155"/>
              <a:ext cx="479036" cy="828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25" name="Google Shape;225;p6"/>
            <p:cNvSpPr/>
            <p:nvPr/>
          </p:nvSpPr>
          <p:spPr>
            <a:xfrm rot="-5400000">
              <a:off x="8229270" y="-201155"/>
              <a:ext cx="479036" cy="828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26" name="Google Shape;226;p6"/>
            <p:cNvSpPr/>
            <p:nvPr/>
          </p:nvSpPr>
          <p:spPr>
            <a:xfrm rot="-5400000">
              <a:off x="8643318" y="-63918"/>
              <a:ext cx="476733" cy="551271"/>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27" name="Google Shape;227;p6"/>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28" name="Google Shape;228;p6"/>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29" name="Google Shape;229;p6"/>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30" name="Google Shape;230;p6"/>
            <p:cNvSpPr/>
            <p:nvPr/>
          </p:nvSpPr>
          <p:spPr>
            <a:xfrm rot="-5400000">
              <a:off x="7265113" y="413968"/>
              <a:ext cx="476733" cy="553592"/>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31" name="Google Shape;231;p6"/>
            <p:cNvSpPr/>
            <p:nvPr/>
          </p:nvSpPr>
          <p:spPr>
            <a:xfrm rot="-5400000">
              <a:off x="7540756" y="415137"/>
              <a:ext cx="476733" cy="551254"/>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32" name="Google Shape;232;p6"/>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33" name="Google Shape;233;p6"/>
            <p:cNvSpPr/>
            <p:nvPr/>
          </p:nvSpPr>
          <p:spPr>
            <a:xfrm rot="-5400000">
              <a:off x="6852226" y="277891"/>
              <a:ext cx="476733" cy="825746"/>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34" name="Google Shape;234;p6"/>
            <p:cNvSpPr/>
            <p:nvPr/>
          </p:nvSpPr>
          <p:spPr>
            <a:xfrm rot="-5400000">
              <a:off x="5553199" y="611305"/>
              <a:ext cx="139273" cy="158917"/>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35" name="Google Shape;235;p6"/>
            <p:cNvSpPr/>
            <p:nvPr/>
          </p:nvSpPr>
          <p:spPr>
            <a:xfrm rot="-5400000">
              <a:off x="5886623" y="414843"/>
              <a:ext cx="476733" cy="551843"/>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36" name="Google Shape;236;p6"/>
            <p:cNvSpPr/>
            <p:nvPr/>
          </p:nvSpPr>
          <p:spPr>
            <a:xfrm rot="-5400000">
              <a:off x="8404961" y="653513"/>
              <a:ext cx="953448" cy="551271"/>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37" name="Google Shape;237;p6"/>
            <p:cNvSpPr/>
            <p:nvPr/>
          </p:nvSpPr>
          <p:spPr>
            <a:xfrm rot="-5400000">
              <a:off x="8230422" y="276739"/>
              <a:ext cx="476733" cy="828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38" name="Google Shape;238;p6"/>
            <p:cNvSpPr/>
            <p:nvPr/>
          </p:nvSpPr>
          <p:spPr>
            <a:xfrm rot="-5400000">
              <a:off x="7817551" y="415137"/>
              <a:ext cx="476733" cy="551254"/>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39" name="Google Shape;239;p6"/>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40" name="Google Shape;240;p6"/>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sp>
          <p:nvSpPr>
            <p:cNvPr id="241" name="Google Shape;241;p6"/>
            <p:cNvSpPr/>
            <p:nvPr/>
          </p:nvSpPr>
          <p:spPr>
            <a:xfrm rot="-5400000">
              <a:off x="7163985" y="515124"/>
              <a:ext cx="953448" cy="828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latin typeface="Arial"/>
                <a:ea typeface="Arial"/>
                <a:cs typeface="Arial"/>
                <a:sym typeface="Arial"/>
              </a:endParaRPr>
            </a:p>
          </p:txBody>
        </p:sp>
      </p:grpSp>
      <p:sp>
        <p:nvSpPr>
          <p:cNvPr id="242" name="Google Shape;242;p6"/>
          <p:cNvSpPr txBox="1">
            <a:spLocks noGrp="1"/>
          </p:cNvSpPr>
          <p:nvPr>
            <p:ph type="ctrTitle"/>
          </p:nvPr>
        </p:nvSpPr>
        <p:spPr>
          <a:xfrm>
            <a:off x="199876" y="468450"/>
            <a:ext cx="6071625" cy="57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000"/>
              <a:buNone/>
              <a:defRPr sz="2250"/>
            </a:lvl1pPr>
            <a:lvl2pPr lvl="1" algn="r">
              <a:lnSpc>
                <a:spcPct val="100000"/>
              </a:lnSpc>
              <a:spcBef>
                <a:spcPts val="0"/>
              </a:spcBef>
              <a:spcAft>
                <a:spcPts val="0"/>
              </a:spcAft>
              <a:buSzPts val="1600"/>
              <a:buNone/>
              <a:defRPr sz="1200"/>
            </a:lvl2pPr>
            <a:lvl3pPr lvl="2" algn="r">
              <a:lnSpc>
                <a:spcPct val="100000"/>
              </a:lnSpc>
              <a:spcBef>
                <a:spcPts val="0"/>
              </a:spcBef>
              <a:spcAft>
                <a:spcPts val="0"/>
              </a:spcAft>
              <a:buSzPts val="1600"/>
              <a:buNone/>
              <a:defRPr sz="1200"/>
            </a:lvl3pPr>
            <a:lvl4pPr lvl="3" algn="r">
              <a:lnSpc>
                <a:spcPct val="100000"/>
              </a:lnSpc>
              <a:spcBef>
                <a:spcPts val="0"/>
              </a:spcBef>
              <a:spcAft>
                <a:spcPts val="0"/>
              </a:spcAft>
              <a:buSzPts val="1600"/>
              <a:buNone/>
              <a:defRPr sz="1200"/>
            </a:lvl4pPr>
            <a:lvl5pPr lvl="4" algn="r">
              <a:lnSpc>
                <a:spcPct val="100000"/>
              </a:lnSpc>
              <a:spcBef>
                <a:spcPts val="0"/>
              </a:spcBef>
              <a:spcAft>
                <a:spcPts val="0"/>
              </a:spcAft>
              <a:buSzPts val="1600"/>
              <a:buNone/>
              <a:defRPr sz="1200"/>
            </a:lvl5pPr>
            <a:lvl6pPr lvl="5" algn="r">
              <a:lnSpc>
                <a:spcPct val="100000"/>
              </a:lnSpc>
              <a:spcBef>
                <a:spcPts val="0"/>
              </a:spcBef>
              <a:spcAft>
                <a:spcPts val="0"/>
              </a:spcAft>
              <a:buSzPts val="1600"/>
              <a:buNone/>
              <a:defRPr sz="1200"/>
            </a:lvl6pPr>
            <a:lvl7pPr lvl="6" algn="r">
              <a:lnSpc>
                <a:spcPct val="100000"/>
              </a:lnSpc>
              <a:spcBef>
                <a:spcPts val="0"/>
              </a:spcBef>
              <a:spcAft>
                <a:spcPts val="0"/>
              </a:spcAft>
              <a:buSzPts val="1600"/>
              <a:buNone/>
              <a:defRPr sz="1200"/>
            </a:lvl7pPr>
            <a:lvl8pPr lvl="7" algn="r">
              <a:lnSpc>
                <a:spcPct val="100000"/>
              </a:lnSpc>
              <a:spcBef>
                <a:spcPts val="0"/>
              </a:spcBef>
              <a:spcAft>
                <a:spcPts val="0"/>
              </a:spcAft>
              <a:buSzPts val="1600"/>
              <a:buNone/>
              <a:defRPr sz="1200"/>
            </a:lvl8pPr>
            <a:lvl9pPr lvl="8" algn="r">
              <a:lnSpc>
                <a:spcPct val="100000"/>
              </a:lnSpc>
              <a:spcBef>
                <a:spcPts val="0"/>
              </a:spcBef>
              <a:spcAft>
                <a:spcPts val="0"/>
              </a:spcAft>
              <a:buSzPts val="1600"/>
              <a:buNone/>
              <a:defRPr sz="1200"/>
            </a:lvl9pPr>
          </a:lstStyle>
          <a:p>
            <a:endParaRPr/>
          </a:p>
        </p:txBody>
      </p:sp>
      <p:cxnSp>
        <p:nvCxnSpPr>
          <p:cNvPr id="243" name="Google Shape;243;p6"/>
          <p:cNvCxnSpPr/>
          <p:nvPr/>
        </p:nvCxnSpPr>
        <p:spPr>
          <a:xfrm>
            <a:off x="6476006" y="-1604650"/>
            <a:ext cx="0" cy="2664900"/>
          </a:xfrm>
          <a:prstGeom prst="straightConnector1">
            <a:avLst/>
          </a:prstGeom>
          <a:noFill/>
          <a:ln w="28575" cap="flat" cmpd="sng">
            <a:solidFill>
              <a:schemeClr val="accent4"/>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p:cSld name="CUSTOM_3">
    <p:spTree>
      <p:nvGrpSpPr>
        <p:cNvPr id="1" name="Shape 24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3775" y="445025"/>
            <a:ext cx="639045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Barlow Condensed SemiBold"/>
              <a:buNone/>
              <a:defRPr sz="2800" b="0" i="0" u="none" strike="noStrike" cap="none">
                <a:solidFill>
                  <a:schemeClr val="lt1"/>
                </a:solidFill>
                <a:latin typeface="Barlow Condensed SemiBold"/>
                <a:ea typeface="Barlow Condensed SemiBold"/>
                <a:cs typeface="Barlow Condensed SemiBold"/>
                <a:sym typeface="Barlow Condensed SemiBold"/>
              </a:defRPr>
            </a:lvl1pPr>
            <a:lvl2pPr marR="0" lvl="1" algn="l" rtl="0">
              <a:lnSpc>
                <a:spcPct val="100000"/>
              </a:lnSpc>
              <a:spcBef>
                <a:spcPts val="0"/>
              </a:spcBef>
              <a:spcAft>
                <a:spcPts val="0"/>
              </a:spcAft>
              <a:buClr>
                <a:schemeClr val="lt1"/>
              </a:buClr>
              <a:buSzPts val="2800"/>
              <a:buFont typeface="Barlow Condensed SemiBold"/>
              <a:buNone/>
              <a:defRPr sz="2800" b="0" i="0" u="none" strike="noStrike" cap="none">
                <a:solidFill>
                  <a:schemeClr val="lt1"/>
                </a:solidFill>
                <a:latin typeface="Barlow Condensed SemiBold"/>
                <a:ea typeface="Barlow Condensed SemiBold"/>
                <a:cs typeface="Barlow Condensed SemiBold"/>
                <a:sym typeface="Barlow Condensed SemiBold"/>
              </a:defRPr>
            </a:lvl2pPr>
            <a:lvl3pPr marR="0" lvl="2" algn="l" rtl="0">
              <a:lnSpc>
                <a:spcPct val="100000"/>
              </a:lnSpc>
              <a:spcBef>
                <a:spcPts val="0"/>
              </a:spcBef>
              <a:spcAft>
                <a:spcPts val="0"/>
              </a:spcAft>
              <a:buClr>
                <a:schemeClr val="lt1"/>
              </a:buClr>
              <a:buSzPts val="2800"/>
              <a:buFont typeface="Barlow Condensed SemiBold"/>
              <a:buNone/>
              <a:defRPr sz="2800" b="0" i="0" u="none" strike="noStrike" cap="none">
                <a:solidFill>
                  <a:schemeClr val="lt1"/>
                </a:solidFill>
                <a:latin typeface="Barlow Condensed SemiBold"/>
                <a:ea typeface="Barlow Condensed SemiBold"/>
                <a:cs typeface="Barlow Condensed SemiBold"/>
                <a:sym typeface="Barlow Condensed SemiBold"/>
              </a:defRPr>
            </a:lvl3pPr>
            <a:lvl4pPr marR="0" lvl="3" algn="l" rtl="0">
              <a:lnSpc>
                <a:spcPct val="100000"/>
              </a:lnSpc>
              <a:spcBef>
                <a:spcPts val="0"/>
              </a:spcBef>
              <a:spcAft>
                <a:spcPts val="0"/>
              </a:spcAft>
              <a:buClr>
                <a:schemeClr val="lt1"/>
              </a:buClr>
              <a:buSzPts val="2800"/>
              <a:buFont typeface="Barlow Condensed SemiBold"/>
              <a:buNone/>
              <a:defRPr sz="2800" b="0" i="0" u="none" strike="noStrike" cap="none">
                <a:solidFill>
                  <a:schemeClr val="lt1"/>
                </a:solidFill>
                <a:latin typeface="Barlow Condensed SemiBold"/>
                <a:ea typeface="Barlow Condensed SemiBold"/>
                <a:cs typeface="Barlow Condensed SemiBold"/>
                <a:sym typeface="Barlow Condensed SemiBold"/>
              </a:defRPr>
            </a:lvl4pPr>
            <a:lvl5pPr marR="0" lvl="4" algn="l" rtl="0">
              <a:lnSpc>
                <a:spcPct val="100000"/>
              </a:lnSpc>
              <a:spcBef>
                <a:spcPts val="0"/>
              </a:spcBef>
              <a:spcAft>
                <a:spcPts val="0"/>
              </a:spcAft>
              <a:buClr>
                <a:schemeClr val="lt1"/>
              </a:buClr>
              <a:buSzPts val="2800"/>
              <a:buFont typeface="Barlow Condensed SemiBold"/>
              <a:buNone/>
              <a:defRPr sz="2800" b="0" i="0" u="none" strike="noStrike" cap="none">
                <a:solidFill>
                  <a:schemeClr val="lt1"/>
                </a:solidFill>
                <a:latin typeface="Barlow Condensed SemiBold"/>
                <a:ea typeface="Barlow Condensed SemiBold"/>
                <a:cs typeface="Barlow Condensed SemiBold"/>
                <a:sym typeface="Barlow Condensed SemiBold"/>
              </a:defRPr>
            </a:lvl5pPr>
            <a:lvl6pPr marR="0" lvl="5" algn="l" rtl="0">
              <a:lnSpc>
                <a:spcPct val="100000"/>
              </a:lnSpc>
              <a:spcBef>
                <a:spcPts val="0"/>
              </a:spcBef>
              <a:spcAft>
                <a:spcPts val="0"/>
              </a:spcAft>
              <a:buClr>
                <a:schemeClr val="lt1"/>
              </a:buClr>
              <a:buSzPts val="2800"/>
              <a:buFont typeface="Barlow Condensed SemiBold"/>
              <a:buNone/>
              <a:defRPr sz="2800" b="0" i="0" u="none" strike="noStrike" cap="none">
                <a:solidFill>
                  <a:schemeClr val="lt1"/>
                </a:solidFill>
                <a:latin typeface="Barlow Condensed SemiBold"/>
                <a:ea typeface="Barlow Condensed SemiBold"/>
                <a:cs typeface="Barlow Condensed SemiBold"/>
                <a:sym typeface="Barlow Condensed SemiBold"/>
              </a:defRPr>
            </a:lvl6pPr>
            <a:lvl7pPr marR="0" lvl="6" algn="l" rtl="0">
              <a:lnSpc>
                <a:spcPct val="100000"/>
              </a:lnSpc>
              <a:spcBef>
                <a:spcPts val="0"/>
              </a:spcBef>
              <a:spcAft>
                <a:spcPts val="0"/>
              </a:spcAft>
              <a:buClr>
                <a:schemeClr val="lt1"/>
              </a:buClr>
              <a:buSzPts val="2800"/>
              <a:buFont typeface="Barlow Condensed SemiBold"/>
              <a:buNone/>
              <a:defRPr sz="2800" b="0" i="0" u="none" strike="noStrike" cap="none">
                <a:solidFill>
                  <a:schemeClr val="lt1"/>
                </a:solidFill>
                <a:latin typeface="Barlow Condensed SemiBold"/>
                <a:ea typeface="Barlow Condensed SemiBold"/>
                <a:cs typeface="Barlow Condensed SemiBold"/>
                <a:sym typeface="Barlow Condensed SemiBold"/>
              </a:defRPr>
            </a:lvl7pPr>
            <a:lvl8pPr marR="0" lvl="7" algn="l" rtl="0">
              <a:lnSpc>
                <a:spcPct val="100000"/>
              </a:lnSpc>
              <a:spcBef>
                <a:spcPts val="0"/>
              </a:spcBef>
              <a:spcAft>
                <a:spcPts val="0"/>
              </a:spcAft>
              <a:buClr>
                <a:schemeClr val="lt1"/>
              </a:buClr>
              <a:buSzPts val="2800"/>
              <a:buFont typeface="Barlow Condensed SemiBold"/>
              <a:buNone/>
              <a:defRPr sz="2800" b="0" i="0" u="none" strike="noStrike" cap="none">
                <a:solidFill>
                  <a:schemeClr val="lt1"/>
                </a:solidFill>
                <a:latin typeface="Barlow Condensed SemiBold"/>
                <a:ea typeface="Barlow Condensed SemiBold"/>
                <a:cs typeface="Barlow Condensed SemiBold"/>
                <a:sym typeface="Barlow Condensed SemiBold"/>
              </a:defRPr>
            </a:lvl8pPr>
            <a:lvl9pPr marR="0" lvl="8" algn="l" rtl="0">
              <a:lnSpc>
                <a:spcPct val="100000"/>
              </a:lnSpc>
              <a:spcBef>
                <a:spcPts val="0"/>
              </a:spcBef>
              <a:spcAft>
                <a:spcPts val="0"/>
              </a:spcAft>
              <a:buClr>
                <a:schemeClr val="lt1"/>
              </a:buClr>
              <a:buSzPts val="2800"/>
              <a:buFont typeface="Barlow Condensed SemiBold"/>
              <a:buNone/>
              <a:defRPr sz="2800" b="0" i="0" u="none" strike="noStrike" cap="none">
                <a:solidFill>
                  <a:schemeClr val="lt1"/>
                </a:solidFill>
                <a:latin typeface="Barlow Condensed SemiBold"/>
                <a:ea typeface="Barlow Condensed SemiBold"/>
                <a:cs typeface="Barlow Condensed SemiBold"/>
                <a:sym typeface="Barlow Condensed SemiBold"/>
              </a:defRPr>
            </a:lvl9pPr>
          </a:lstStyle>
          <a:p>
            <a:endParaRPr/>
          </a:p>
        </p:txBody>
      </p:sp>
      <p:sp>
        <p:nvSpPr>
          <p:cNvPr id="7" name="Google Shape;7;p1"/>
          <p:cNvSpPr txBox="1">
            <a:spLocks noGrp="1"/>
          </p:cNvSpPr>
          <p:nvPr>
            <p:ph type="body" idx="1"/>
          </p:nvPr>
        </p:nvSpPr>
        <p:spPr>
          <a:xfrm>
            <a:off x="233775" y="1152475"/>
            <a:ext cx="639045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1"/>
              </a:buClr>
              <a:buSzPts val="1800"/>
              <a:buFont typeface="Arvo"/>
              <a:buChar char="●"/>
              <a:defRPr sz="1800" b="0" i="0" u="none" strike="noStrike" cap="none">
                <a:solidFill>
                  <a:schemeClr val="lt1"/>
                </a:solidFill>
                <a:latin typeface="Arvo"/>
                <a:ea typeface="Arvo"/>
                <a:cs typeface="Arvo"/>
                <a:sym typeface="Arvo"/>
              </a:defRPr>
            </a:lvl1pPr>
            <a:lvl2pPr marL="914400" marR="0" lvl="1" indent="-317500" algn="l" rtl="0">
              <a:lnSpc>
                <a:spcPct val="115000"/>
              </a:lnSpc>
              <a:spcBef>
                <a:spcPts val="1600"/>
              </a:spcBef>
              <a:spcAft>
                <a:spcPts val="0"/>
              </a:spcAft>
              <a:buClr>
                <a:schemeClr val="lt1"/>
              </a:buClr>
              <a:buSzPts val="1400"/>
              <a:buFont typeface="Arvo"/>
              <a:buChar char="○"/>
              <a:defRPr sz="1050" b="0" i="0" u="none" strike="noStrike" cap="none">
                <a:solidFill>
                  <a:schemeClr val="lt1"/>
                </a:solidFill>
                <a:latin typeface="Arvo"/>
                <a:ea typeface="Arvo"/>
                <a:cs typeface="Arvo"/>
                <a:sym typeface="Arvo"/>
              </a:defRPr>
            </a:lvl2pPr>
            <a:lvl3pPr marL="1371600" marR="0" lvl="2" indent="-317500" algn="l" rtl="0">
              <a:lnSpc>
                <a:spcPct val="115000"/>
              </a:lnSpc>
              <a:spcBef>
                <a:spcPts val="1600"/>
              </a:spcBef>
              <a:spcAft>
                <a:spcPts val="0"/>
              </a:spcAft>
              <a:buClr>
                <a:schemeClr val="lt1"/>
              </a:buClr>
              <a:buSzPts val="1400"/>
              <a:buFont typeface="Arvo"/>
              <a:buChar char="■"/>
              <a:defRPr sz="1050" b="0" i="0" u="none" strike="noStrike" cap="none">
                <a:solidFill>
                  <a:schemeClr val="lt1"/>
                </a:solidFill>
                <a:latin typeface="Arvo"/>
                <a:ea typeface="Arvo"/>
                <a:cs typeface="Arvo"/>
                <a:sym typeface="Arvo"/>
              </a:defRPr>
            </a:lvl3pPr>
            <a:lvl4pPr marL="1828800" marR="0" lvl="3" indent="-317500" algn="l" rtl="0">
              <a:lnSpc>
                <a:spcPct val="115000"/>
              </a:lnSpc>
              <a:spcBef>
                <a:spcPts val="1600"/>
              </a:spcBef>
              <a:spcAft>
                <a:spcPts val="0"/>
              </a:spcAft>
              <a:buClr>
                <a:schemeClr val="lt1"/>
              </a:buClr>
              <a:buSzPts val="1400"/>
              <a:buFont typeface="Arvo"/>
              <a:buChar char="●"/>
              <a:defRPr sz="1050" b="0" i="0" u="none" strike="noStrike" cap="none">
                <a:solidFill>
                  <a:schemeClr val="lt1"/>
                </a:solidFill>
                <a:latin typeface="Arvo"/>
                <a:ea typeface="Arvo"/>
                <a:cs typeface="Arvo"/>
                <a:sym typeface="Arvo"/>
              </a:defRPr>
            </a:lvl4pPr>
            <a:lvl5pPr marL="2286000" marR="0" lvl="4" indent="-317500" algn="l" rtl="0">
              <a:lnSpc>
                <a:spcPct val="115000"/>
              </a:lnSpc>
              <a:spcBef>
                <a:spcPts val="1600"/>
              </a:spcBef>
              <a:spcAft>
                <a:spcPts val="0"/>
              </a:spcAft>
              <a:buClr>
                <a:schemeClr val="lt1"/>
              </a:buClr>
              <a:buSzPts val="1400"/>
              <a:buFont typeface="Arvo"/>
              <a:buChar char="○"/>
              <a:defRPr sz="1050" b="0" i="0" u="none" strike="noStrike" cap="none">
                <a:solidFill>
                  <a:schemeClr val="lt1"/>
                </a:solidFill>
                <a:latin typeface="Arvo"/>
                <a:ea typeface="Arvo"/>
                <a:cs typeface="Arvo"/>
                <a:sym typeface="Arvo"/>
              </a:defRPr>
            </a:lvl5pPr>
            <a:lvl6pPr marL="2743200" marR="0" lvl="5" indent="-317500" algn="l" rtl="0">
              <a:lnSpc>
                <a:spcPct val="115000"/>
              </a:lnSpc>
              <a:spcBef>
                <a:spcPts val="1600"/>
              </a:spcBef>
              <a:spcAft>
                <a:spcPts val="0"/>
              </a:spcAft>
              <a:buClr>
                <a:schemeClr val="lt1"/>
              </a:buClr>
              <a:buSzPts val="1400"/>
              <a:buFont typeface="Arvo"/>
              <a:buChar char="■"/>
              <a:defRPr sz="1050" b="0" i="0" u="none" strike="noStrike" cap="none">
                <a:solidFill>
                  <a:schemeClr val="lt1"/>
                </a:solidFill>
                <a:latin typeface="Arvo"/>
                <a:ea typeface="Arvo"/>
                <a:cs typeface="Arvo"/>
                <a:sym typeface="Arvo"/>
              </a:defRPr>
            </a:lvl6pPr>
            <a:lvl7pPr marL="3200400" marR="0" lvl="6" indent="-317500" algn="l" rtl="0">
              <a:lnSpc>
                <a:spcPct val="115000"/>
              </a:lnSpc>
              <a:spcBef>
                <a:spcPts val="1600"/>
              </a:spcBef>
              <a:spcAft>
                <a:spcPts val="0"/>
              </a:spcAft>
              <a:buClr>
                <a:schemeClr val="lt1"/>
              </a:buClr>
              <a:buSzPts val="1400"/>
              <a:buFont typeface="Arvo"/>
              <a:buChar char="●"/>
              <a:defRPr sz="1050" b="0" i="0" u="none" strike="noStrike" cap="none">
                <a:solidFill>
                  <a:schemeClr val="lt1"/>
                </a:solidFill>
                <a:latin typeface="Arvo"/>
                <a:ea typeface="Arvo"/>
                <a:cs typeface="Arvo"/>
                <a:sym typeface="Arvo"/>
              </a:defRPr>
            </a:lvl7pPr>
            <a:lvl8pPr marL="3657600" marR="0" lvl="7" indent="-317500" algn="l" rtl="0">
              <a:lnSpc>
                <a:spcPct val="115000"/>
              </a:lnSpc>
              <a:spcBef>
                <a:spcPts val="1600"/>
              </a:spcBef>
              <a:spcAft>
                <a:spcPts val="0"/>
              </a:spcAft>
              <a:buClr>
                <a:schemeClr val="lt1"/>
              </a:buClr>
              <a:buSzPts val="1400"/>
              <a:buFont typeface="Arvo"/>
              <a:buChar char="○"/>
              <a:defRPr sz="1050" b="0" i="0" u="none" strike="noStrike" cap="none">
                <a:solidFill>
                  <a:schemeClr val="lt1"/>
                </a:solidFill>
                <a:latin typeface="Arvo"/>
                <a:ea typeface="Arvo"/>
                <a:cs typeface="Arvo"/>
                <a:sym typeface="Arvo"/>
              </a:defRPr>
            </a:lvl8pPr>
            <a:lvl9pPr marL="4114800" marR="0" lvl="8" indent="-317500" algn="l" rtl="0">
              <a:lnSpc>
                <a:spcPct val="115000"/>
              </a:lnSpc>
              <a:spcBef>
                <a:spcPts val="1600"/>
              </a:spcBef>
              <a:spcAft>
                <a:spcPts val="1600"/>
              </a:spcAft>
              <a:buClr>
                <a:schemeClr val="lt1"/>
              </a:buClr>
              <a:buSzPts val="1400"/>
              <a:buFont typeface="Arvo"/>
              <a:buChar char="■"/>
              <a:defRPr sz="1050" b="0" i="0" u="none" strike="noStrike" cap="none">
                <a:solidFill>
                  <a:schemeClr val="lt1"/>
                </a:solidFill>
                <a:latin typeface="Arvo"/>
                <a:ea typeface="Arvo"/>
                <a:cs typeface="Arvo"/>
                <a:sym typeface="Arvo"/>
              </a:defRPr>
            </a:lvl9pPr>
          </a:lstStyle>
          <a:p>
            <a:endParaRPr/>
          </a:p>
        </p:txBody>
      </p:sp>
      <p:sp>
        <p:nvSpPr>
          <p:cNvPr id="8" name="Google Shape;8;p1"/>
          <p:cNvSpPr txBox="1">
            <a:spLocks noGrp="1"/>
          </p:cNvSpPr>
          <p:nvPr>
            <p:ph type="sldNum" idx="12"/>
          </p:nvPr>
        </p:nvSpPr>
        <p:spPr>
          <a:xfrm>
            <a:off x="6354344" y="4663217"/>
            <a:ext cx="411525"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50"/>
              <a:buFont typeface="Arial"/>
              <a:buNone/>
              <a:defRPr sz="75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1.jp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5.JP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32.JPG"/><Relationship Id="rId5" Type="http://schemas.openxmlformats.org/officeDocument/2006/relationships/image" Target="../media/image35.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5.JP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37.JP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4.JP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8"/>
        <p:cNvGrpSpPr/>
        <p:nvPr/>
      </p:nvGrpSpPr>
      <p:grpSpPr>
        <a:xfrm>
          <a:off x="0" y="0"/>
          <a:ext cx="0" cy="0"/>
          <a:chOff x="0" y="0"/>
          <a:chExt cx="0" cy="0"/>
        </a:xfrm>
      </p:grpSpPr>
      <p:sp>
        <p:nvSpPr>
          <p:cNvPr id="249" name="Google Shape;249;p8"/>
          <p:cNvSpPr txBox="1">
            <a:spLocks noGrp="1"/>
          </p:cNvSpPr>
          <p:nvPr>
            <p:ph type="ctrTitle"/>
          </p:nvPr>
        </p:nvSpPr>
        <p:spPr>
          <a:xfrm>
            <a:off x="1645811" y="1802025"/>
            <a:ext cx="3746000" cy="1539450"/>
          </a:xfrm>
          <a:prstGeom prst="rect">
            <a:avLst/>
          </a:prstGeom>
          <a:noFill/>
          <a:ln>
            <a:noFill/>
          </a:ln>
        </p:spPr>
        <p:txBody>
          <a:bodyPr spcFirstLastPara="1" wrap="square" lIns="68550" tIns="68550" rIns="68550" bIns="68550" anchor="b" anchorCtr="0">
            <a:noAutofit/>
          </a:bodyPr>
          <a:lstStyle/>
          <a:p>
            <a:pPr marL="0" lvl="0" indent="0" algn="ctr" rtl="0">
              <a:lnSpc>
                <a:spcPct val="100000"/>
              </a:lnSpc>
              <a:spcBef>
                <a:spcPts val="0"/>
              </a:spcBef>
              <a:spcAft>
                <a:spcPts val="0"/>
              </a:spcAft>
              <a:buSzPts val="6000"/>
              <a:buFont typeface="Barlow Condensed Medium"/>
              <a:buNone/>
            </a:pPr>
            <a:r>
              <a:rPr lang="en-US" sz="5500" b="1" dirty="0">
                <a:solidFill>
                  <a:srgbClr val="212121"/>
                </a:solidFill>
              </a:rPr>
              <a:t>CHAPTER 2:</a:t>
            </a:r>
            <a:br>
              <a:rPr lang="en-US" sz="5500" b="1" dirty="0">
                <a:solidFill>
                  <a:srgbClr val="212121"/>
                </a:solidFill>
              </a:rPr>
            </a:br>
            <a:r>
              <a:rPr lang="en-US" sz="5500" b="1" dirty="0">
                <a:solidFill>
                  <a:srgbClr val="212121"/>
                </a:solidFill>
              </a:rPr>
              <a:t>BACKGROUND</a:t>
            </a:r>
            <a:endParaRPr sz="5500" b="1" dirty="0">
              <a:solidFill>
                <a:srgbClr val="212121"/>
              </a:solidFill>
            </a:endParaRPr>
          </a:p>
        </p:txBody>
      </p:sp>
      <p:pic>
        <p:nvPicPr>
          <p:cNvPr id="250" name="Google Shape;250;p8"/>
          <p:cNvPicPr preferRelativeResize="0"/>
          <p:nvPr/>
        </p:nvPicPr>
        <p:blipFill rotWithShape="1">
          <a:blip r:embed="rId3">
            <a:alphaModFix/>
          </a:blip>
          <a:srcRect/>
          <a:stretch/>
        </p:blipFill>
        <p:spPr>
          <a:xfrm>
            <a:off x="3022516" y="1097125"/>
            <a:ext cx="812968" cy="44893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17"/>
          <p:cNvPicPr preferRelativeResize="0"/>
          <p:nvPr/>
        </p:nvPicPr>
        <p:blipFill rotWithShape="1">
          <a:blip r:embed="rId3">
            <a:alphaModFix/>
          </a:blip>
          <a:srcRect/>
          <a:stretch/>
        </p:blipFill>
        <p:spPr>
          <a:xfrm>
            <a:off x="867285" y="139470"/>
            <a:ext cx="5123429" cy="48645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8"/>
          <p:cNvSpPr txBox="1"/>
          <p:nvPr/>
        </p:nvSpPr>
        <p:spPr>
          <a:xfrm>
            <a:off x="496544" y="739510"/>
            <a:ext cx="5864911" cy="193899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000" b="1" i="0" u="none" strike="noStrike" cap="none">
                <a:solidFill>
                  <a:srgbClr val="212121"/>
                </a:solidFill>
                <a:latin typeface="Barlow Condensed"/>
                <a:ea typeface="Barlow Condensed"/>
                <a:cs typeface="Barlow Condensed"/>
                <a:sym typeface="Barlow Condensed"/>
              </a:rPr>
              <a:t>Cập nhật dị thường: </a:t>
            </a:r>
            <a:endParaRPr/>
          </a:p>
          <a:p>
            <a:pPr marL="457200" marR="0" lvl="0" indent="-457200" algn="just" rtl="0">
              <a:lnSpc>
                <a:spcPct val="100000"/>
              </a:lnSpc>
              <a:spcBef>
                <a:spcPts val="0"/>
              </a:spcBef>
              <a:spcAft>
                <a:spcPts val="0"/>
              </a:spcAft>
              <a:buClr>
                <a:srgbClr val="000000"/>
              </a:buClr>
              <a:buSzPts val="3000"/>
              <a:buFont typeface="Arial"/>
              <a:buChar char="•"/>
            </a:pPr>
            <a:r>
              <a:rPr lang="en-US" sz="3000" b="0" i="0" u="none" strike="noStrike" cap="none">
                <a:solidFill>
                  <a:srgbClr val="212121"/>
                </a:solidFill>
                <a:latin typeface="Barlow Condensed"/>
                <a:ea typeface="Barlow Condensed"/>
                <a:cs typeface="Barlow Condensed"/>
                <a:sym typeface="Barlow Condensed"/>
              </a:rPr>
              <a:t>Do dữ liệu bị lặp lại, tốc độ cập nhật có thể bị chậm đi.</a:t>
            </a:r>
            <a:endParaRPr/>
          </a:p>
          <a:p>
            <a:pPr marL="0" marR="0" lvl="0" indent="0" algn="just" rtl="0">
              <a:lnSpc>
                <a:spcPct val="100000"/>
              </a:lnSpc>
              <a:spcBef>
                <a:spcPts val="0"/>
              </a:spcBef>
              <a:spcAft>
                <a:spcPts val="0"/>
              </a:spcAft>
              <a:buNone/>
            </a:pPr>
            <a:endParaRPr sz="3000" b="0" i="0" u="none" strike="noStrike" cap="none">
              <a:solidFill>
                <a:srgbClr val="212121"/>
              </a:solidFill>
              <a:latin typeface="Barlow Condensed"/>
              <a:ea typeface="Barlow Condensed"/>
              <a:cs typeface="Barlow Condensed"/>
              <a:sym typeface="Barlow Condensed"/>
            </a:endParaRPr>
          </a:p>
        </p:txBody>
      </p:sp>
      <p:pic>
        <p:nvPicPr>
          <p:cNvPr id="313" name="Google Shape;313;p18" descr="Trying To Update Windows Be Like - GIF on Imgur"/>
          <p:cNvPicPr preferRelativeResize="0"/>
          <p:nvPr/>
        </p:nvPicPr>
        <p:blipFill rotWithShape="1">
          <a:blip r:embed="rId3">
            <a:alphaModFix/>
          </a:blip>
          <a:srcRect/>
          <a:stretch/>
        </p:blipFill>
        <p:spPr>
          <a:xfrm>
            <a:off x="2136339" y="2347258"/>
            <a:ext cx="2585322" cy="19389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19"/>
          <p:cNvPicPr preferRelativeResize="0"/>
          <p:nvPr/>
        </p:nvPicPr>
        <p:blipFill rotWithShape="1">
          <a:blip r:embed="rId3">
            <a:alphaModFix/>
          </a:blip>
          <a:srcRect/>
          <a:stretch/>
        </p:blipFill>
        <p:spPr>
          <a:xfrm>
            <a:off x="867285" y="139470"/>
            <a:ext cx="5123429" cy="48645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0"/>
          <p:cNvSpPr txBox="1"/>
          <p:nvPr/>
        </p:nvSpPr>
        <p:spPr>
          <a:xfrm>
            <a:off x="496544" y="771409"/>
            <a:ext cx="5864911" cy="193899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000" b="1" i="0" u="none" strike="noStrike" cap="none">
                <a:solidFill>
                  <a:srgbClr val="212121"/>
                </a:solidFill>
                <a:latin typeface="Barlow Condensed"/>
                <a:ea typeface="Barlow Condensed"/>
                <a:cs typeface="Barlow Condensed"/>
                <a:sym typeface="Barlow Condensed"/>
              </a:rPr>
              <a:t>Chèn dữ liệu dị thường: </a:t>
            </a:r>
            <a:endParaRPr sz="3000" b="1" i="0" u="none" strike="noStrike" cap="none">
              <a:solidFill>
                <a:srgbClr val="212121"/>
              </a:solidFill>
              <a:latin typeface="Barlow Condensed"/>
              <a:ea typeface="Barlow Condensed"/>
              <a:cs typeface="Barlow Condensed"/>
              <a:sym typeface="Barlow Condensed"/>
            </a:endParaRPr>
          </a:p>
          <a:p>
            <a:pPr marL="457200" marR="0" lvl="0" indent="-457200" algn="just" rtl="0">
              <a:lnSpc>
                <a:spcPct val="100000"/>
              </a:lnSpc>
              <a:spcBef>
                <a:spcPts val="0"/>
              </a:spcBef>
              <a:spcAft>
                <a:spcPts val="0"/>
              </a:spcAft>
              <a:buClr>
                <a:srgbClr val="000000"/>
              </a:buClr>
              <a:buSzPts val="3000"/>
              <a:buFont typeface="Arial"/>
              <a:buChar char="•"/>
            </a:pPr>
            <a:r>
              <a:rPr lang="en-US" sz="3000" b="0" i="0" u="none" strike="noStrike" cap="none">
                <a:solidFill>
                  <a:srgbClr val="212121"/>
                </a:solidFill>
                <a:latin typeface="Barlow Condensed"/>
                <a:ea typeface="Barlow Condensed"/>
                <a:cs typeface="Barlow Condensed"/>
                <a:sym typeface="Barlow Condensed"/>
              </a:rPr>
              <a:t>Không thể thêm dữ liệu mới vào hệ cơ sở dữ liệu.</a:t>
            </a:r>
            <a:endParaRPr sz="3000" b="0" i="0" u="none" strike="noStrike" cap="none">
              <a:solidFill>
                <a:srgbClr val="212121"/>
              </a:solidFill>
              <a:latin typeface="Barlow Condensed"/>
              <a:ea typeface="Barlow Condensed"/>
              <a:cs typeface="Barlow Condensed"/>
              <a:sym typeface="Barlow Condensed"/>
            </a:endParaRPr>
          </a:p>
          <a:p>
            <a:pPr marL="0" marR="0" lvl="0" indent="0" algn="just" rtl="0">
              <a:lnSpc>
                <a:spcPct val="100000"/>
              </a:lnSpc>
              <a:spcBef>
                <a:spcPts val="0"/>
              </a:spcBef>
              <a:spcAft>
                <a:spcPts val="0"/>
              </a:spcAft>
              <a:buNone/>
            </a:pPr>
            <a:endParaRPr sz="3000" b="0" i="0" u="none" strike="noStrike" cap="none">
              <a:solidFill>
                <a:srgbClr val="212121"/>
              </a:solidFill>
              <a:latin typeface="Barlow Condensed"/>
              <a:ea typeface="Barlow Condensed"/>
              <a:cs typeface="Barlow Condensed"/>
              <a:sym typeface="Barlow Condensed"/>
            </a:endParaRPr>
          </a:p>
        </p:txBody>
      </p:sp>
      <p:pic>
        <p:nvPicPr>
          <p:cNvPr id="324" name="Google Shape;324;p20" descr="Database migration services in Bangalore | All software solutions"/>
          <p:cNvPicPr preferRelativeResize="0"/>
          <p:nvPr/>
        </p:nvPicPr>
        <p:blipFill rotWithShape="1">
          <a:blip r:embed="rId3">
            <a:alphaModFix/>
          </a:blip>
          <a:srcRect/>
          <a:stretch/>
        </p:blipFill>
        <p:spPr>
          <a:xfrm>
            <a:off x="1720623" y="2373084"/>
            <a:ext cx="3416753" cy="227783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21"/>
          <p:cNvPicPr preferRelativeResize="0"/>
          <p:nvPr/>
        </p:nvPicPr>
        <p:blipFill rotWithShape="1">
          <a:blip r:embed="rId3">
            <a:alphaModFix/>
          </a:blip>
          <a:srcRect/>
          <a:stretch/>
        </p:blipFill>
        <p:spPr>
          <a:xfrm>
            <a:off x="867285" y="139470"/>
            <a:ext cx="5123429" cy="48645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2"/>
          <p:cNvSpPr txBox="1"/>
          <p:nvPr/>
        </p:nvSpPr>
        <p:spPr>
          <a:xfrm>
            <a:off x="477922" y="794340"/>
            <a:ext cx="5902155" cy="383181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2700" b="1" i="0" u="none" strike="noStrike" cap="none">
                <a:solidFill>
                  <a:srgbClr val="212121"/>
                </a:solidFill>
                <a:latin typeface="Barlow Condensed"/>
                <a:ea typeface="Barlow Condensed"/>
                <a:cs typeface="Barlow Condensed"/>
                <a:sym typeface="Barlow Condensed"/>
              </a:rPr>
              <a:t>Xóa bất thường: </a:t>
            </a:r>
            <a:endParaRPr/>
          </a:p>
          <a:p>
            <a:pPr marL="457200" marR="0" lvl="0" indent="-457200" algn="just" rtl="0">
              <a:lnSpc>
                <a:spcPct val="100000"/>
              </a:lnSpc>
              <a:spcBef>
                <a:spcPts val="0"/>
              </a:spcBef>
              <a:spcAft>
                <a:spcPts val="0"/>
              </a:spcAft>
              <a:buClr>
                <a:srgbClr val="000000"/>
              </a:buClr>
              <a:buSzPts val="2700"/>
              <a:buFont typeface="Arial"/>
              <a:buChar char="•"/>
            </a:pPr>
            <a:r>
              <a:rPr lang="en-US" sz="2700" b="0" i="0" u="none" strike="noStrike" cap="none">
                <a:solidFill>
                  <a:srgbClr val="212121"/>
                </a:solidFill>
                <a:latin typeface="Barlow Condensed"/>
                <a:ea typeface="Barlow Condensed"/>
                <a:cs typeface="Barlow Condensed"/>
                <a:sym typeface="Barlow Condensed"/>
              </a:rPr>
              <a:t>Trái ngược với chèn dữ liệu dị thường. Nếu một nhân viên chỉ tham gia vào một dự án, và dự án đó bị hủy, thì không thể xóa dữ liệu dự án đó trong EMP. </a:t>
            </a:r>
            <a:endParaRPr sz="2700" b="0" i="0" u="none" strike="noStrike" cap="none">
              <a:solidFill>
                <a:srgbClr val="212121"/>
              </a:solidFill>
              <a:latin typeface="Barlow Condensed"/>
              <a:ea typeface="Barlow Condensed"/>
              <a:cs typeface="Barlow Condensed"/>
              <a:sym typeface="Barlow Condensed"/>
            </a:endParaRPr>
          </a:p>
          <a:p>
            <a:pPr marL="457200" marR="0" lvl="0" indent="-457200" algn="just" rtl="0">
              <a:lnSpc>
                <a:spcPct val="100000"/>
              </a:lnSpc>
              <a:spcBef>
                <a:spcPts val="0"/>
              </a:spcBef>
              <a:spcAft>
                <a:spcPts val="0"/>
              </a:spcAft>
              <a:buClr>
                <a:srgbClr val="000000"/>
              </a:buClr>
              <a:buSzPts val="2700"/>
              <a:buFont typeface="Arial"/>
              <a:buChar char="•"/>
            </a:pPr>
            <a:r>
              <a:rPr lang="en-US" sz="2700" b="0" i="0" u="none" strike="noStrike" cap="none">
                <a:solidFill>
                  <a:srgbClr val="212121"/>
                </a:solidFill>
                <a:latin typeface="Barlow Condensed"/>
                <a:ea typeface="Barlow Condensed"/>
                <a:cs typeface="Barlow Condensed"/>
                <a:sym typeface="Barlow Condensed"/>
              </a:rPr>
              <a:t>Làm như vậy sẽ dẫn đến xóa tuple duy nhất về nhân viên đó, do đó dẫn đến mất thông tin cá nhân mà chúng ta muốn lưu trữ.</a:t>
            </a:r>
            <a:endParaRPr sz="2700" b="0" i="0" u="none" strike="noStrike" cap="none">
              <a:solidFill>
                <a:srgbClr val="212121"/>
              </a:solidFill>
              <a:latin typeface="Barlow Condensed"/>
              <a:ea typeface="Barlow Condensed"/>
              <a:cs typeface="Barlow Condensed"/>
              <a:sym typeface="Barlow Condensed"/>
            </a:endParaRPr>
          </a:p>
          <a:p>
            <a:pPr marL="0" marR="0" lvl="0" indent="0" algn="just" rtl="0">
              <a:lnSpc>
                <a:spcPct val="100000"/>
              </a:lnSpc>
              <a:spcBef>
                <a:spcPts val="0"/>
              </a:spcBef>
              <a:spcAft>
                <a:spcPts val="0"/>
              </a:spcAft>
              <a:buNone/>
            </a:pPr>
            <a:endParaRPr sz="2700" b="0" i="0" u="none" strike="noStrike" cap="none">
              <a:solidFill>
                <a:srgbClr val="212121"/>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23"/>
          <p:cNvPicPr preferRelativeResize="0"/>
          <p:nvPr/>
        </p:nvPicPr>
        <p:blipFill rotWithShape="1">
          <a:blip r:embed="rId3">
            <a:alphaModFix/>
          </a:blip>
          <a:srcRect/>
          <a:stretch/>
        </p:blipFill>
        <p:spPr>
          <a:xfrm>
            <a:off x="867285" y="139470"/>
            <a:ext cx="5123429" cy="48645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4"/>
          <p:cNvSpPr txBox="1"/>
          <p:nvPr/>
        </p:nvSpPr>
        <p:spPr>
          <a:xfrm>
            <a:off x="447674" y="884439"/>
            <a:ext cx="5962651" cy="3693319"/>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rgbClr val="000000"/>
              </a:buClr>
              <a:buSzPts val="2600"/>
              <a:buFont typeface="Arial"/>
              <a:buChar char="•"/>
            </a:pPr>
            <a:r>
              <a:rPr lang="en-US" sz="2600" b="0" i="0" u="none" strike="noStrike" cap="none">
                <a:solidFill>
                  <a:srgbClr val="000000"/>
                </a:solidFill>
                <a:latin typeface="Barlow Condensed"/>
                <a:ea typeface="Barlow Condensed"/>
                <a:cs typeface="Barlow Condensed"/>
                <a:sym typeface="Barlow Condensed"/>
              </a:rPr>
              <a:t>Chuẩn hóa sẽ giúp chuyển đổi các lược đồ quan hệ tùy ý thành các lược đồ không có những vấn đề trên. </a:t>
            </a:r>
            <a:endParaRPr/>
          </a:p>
          <a:p>
            <a:pPr marL="457200" marR="0" lvl="0" indent="-457200" algn="just" rtl="0">
              <a:lnSpc>
                <a:spcPct val="100000"/>
              </a:lnSpc>
              <a:spcBef>
                <a:spcPts val="0"/>
              </a:spcBef>
              <a:spcAft>
                <a:spcPts val="0"/>
              </a:spcAft>
              <a:buClr>
                <a:srgbClr val="000000"/>
              </a:buClr>
              <a:buSzPts val="2600"/>
              <a:buFont typeface="Arial"/>
              <a:buChar char="•"/>
            </a:pPr>
            <a:r>
              <a:rPr lang="en-US" sz="2600" b="0" i="0" u="none" strike="noStrike" cap="none">
                <a:solidFill>
                  <a:srgbClr val="000000"/>
                </a:solidFill>
                <a:latin typeface="Barlow Condensed"/>
                <a:ea typeface="Barlow Condensed"/>
                <a:cs typeface="Barlow Condensed"/>
                <a:sym typeface="Barlow Condensed"/>
              </a:rPr>
              <a:t>Một quan hệ với một hoặc nhiều những vấn đề trên sẽ được tách thành 2 hoặc nhiều quan hệ có dạng chuẩn cao hơn. </a:t>
            </a:r>
            <a:endParaRPr/>
          </a:p>
          <a:p>
            <a:pPr marL="457200" marR="0" lvl="0" indent="-457200" algn="just" rtl="0">
              <a:lnSpc>
                <a:spcPct val="100000"/>
              </a:lnSpc>
              <a:spcBef>
                <a:spcPts val="0"/>
              </a:spcBef>
              <a:spcAft>
                <a:spcPts val="0"/>
              </a:spcAft>
              <a:buClr>
                <a:srgbClr val="000000"/>
              </a:buClr>
              <a:buSzPts val="2600"/>
              <a:buFont typeface="Arial"/>
              <a:buChar char="•"/>
            </a:pPr>
            <a:r>
              <a:rPr lang="en-US" sz="2600" b="0" i="0" u="none" strike="noStrike" cap="none">
                <a:solidFill>
                  <a:srgbClr val="000000"/>
                </a:solidFill>
                <a:latin typeface="Barlow Condensed"/>
                <a:ea typeface="Barlow Condensed"/>
                <a:cs typeface="Barlow Condensed"/>
                <a:sym typeface="Barlow Condensed"/>
              </a:rPr>
              <a:t>Một quan hệ được cho là ở dạng chuẩn nếu nó thỏa mãn các điều kiện liên quan đến dạng chuẩn đó.</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5"/>
          <p:cNvSpPr txBox="1"/>
          <p:nvPr/>
        </p:nvSpPr>
        <p:spPr>
          <a:xfrm>
            <a:off x="775607" y="736703"/>
            <a:ext cx="5135336" cy="332398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000" b="1" i="0" u="none" strike="noStrike" cap="none">
                <a:solidFill>
                  <a:srgbClr val="000000"/>
                </a:solidFill>
                <a:latin typeface="Barlow Condensed"/>
                <a:ea typeface="Barlow Condensed"/>
                <a:cs typeface="Barlow Condensed"/>
                <a:sym typeface="Barlow Condensed"/>
              </a:rPr>
              <a:t>Các dạng chuẩn: </a:t>
            </a:r>
            <a:endParaRPr/>
          </a:p>
          <a:p>
            <a:pPr marL="457200" marR="0" lvl="0" indent="-457200" algn="just" rtl="0">
              <a:lnSpc>
                <a:spcPct val="100000"/>
              </a:lnSpc>
              <a:spcBef>
                <a:spcPts val="0"/>
              </a:spcBef>
              <a:spcAft>
                <a:spcPts val="0"/>
              </a:spcAft>
              <a:buClr>
                <a:srgbClr val="000000"/>
              </a:buClr>
              <a:buSzPts val="3000"/>
              <a:buFont typeface="Arial"/>
              <a:buChar char="•"/>
            </a:pPr>
            <a:r>
              <a:rPr lang="en-US" sz="3000" b="0" i="0" u="none" strike="noStrike" cap="none">
                <a:solidFill>
                  <a:srgbClr val="000000"/>
                </a:solidFill>
                <a:latin typeface="Barlow Condensed"/>
                <a:ea typeface="Barlow Condensed"/>
                <a:cs typeface="Barlow Condensed"/>
                <a:sym typeface="Barlow Condensed"/>
              </a:rPr>
              <a:t>Dạng chuẩn 1 (1NF) </a:t>
            </a:r>
            <a:endParaRPr/>
          </a:p>
          <a:p>
            <a:pPr marL="457200" marR="0" lvl="0" indent="-457200" algn="just" rtl="0">
              <a:lnSpc>
                <a:spcPct val="100000"/>
              </a:lnSpc>
              <a:spcBef>
                <a:spcPts val="0"/>
              </a:spcBef>
              <a:spcAft>
                <a:spcPts val="0"/>
              </a:spcAft>
              <a:buClr>
                <a:srgbClr val="000000"/>
              </a:buClr>
              <a:buSzPts val="3000"/>
              <a:buFont typeface="Arial"/>
              <a:buChar char="•"/>
            </a:pPr>
            <a:r>
              <a:rPr lang="en-US" sz="3000" b="0" i="0" u="none" strike="noStrike" cap="none">
                <a:solidFill>
                  <a:srgbClr val="000000"/>
                </a:solidFill>
                <a:latin typeface="Barlow Condensed"/>
                <a:ea typeface="Barlow Condensed"/>
                <a:cs typeface="Barlow Condensed"/>
                <a:sym typeface="Barlow Condensed"/>
              </a:rPr>
              <a:t>Dạng chuẩn 2 (2NF) </a:t>
            </a:r>
            <a:endParaRPr/>
          </a:p>
          <a:p>
            <a:pPr marL="457200" marR="0" lvl="0" indent="-457200" algn="just" rtl="0">
              <a:lnSpc>
                <a:spcPct val="100000"/>
              </a:lnSpc>
              <a:spcBef>
                <a:spcPts val="0"/>
              </a:spcBef>
              <a:spcAft>
                <a:spcPts val="0"/>
              </a:spcAft>
              <a:buClr>
                <a:srgbClr val="000000"/>
              </a:buClr>
              <a:buSzPts val="3000"/>
              <a:buFont typeface="Arial"/>
              <a:buChar char="•"/>
            </a:pPr>
            <a:r>
              <a:rPr lang="en-US" sz="3000" b="0" i="0" u="none" strike="noStrike" cap="none">
                <a:solidFill>
                  <a:srgbClr val="000000"/>
                </a:solidFill>
                <a:latin typeface="Barlow Condensed"/>
                <a:ea typeface="Barlow Condensed"/>
                <a:cs typeface="Barlow Condensed"/>
                <a:sym typeface="Barlow Condensed"/>
              </a:rPr>
              <a:t>Dạng chuẩn 3 (3NF) </a:t>
            </a:r>
            <a:endParaRPr/>
          </a:p>
          <a:p>
            <a:pPr marL="457200" marR="0" lvl="0" indent="-457200" algn="just" rtl="0">
              <a:lnSpc>
                <a:spcPct val="100000"/>
              </a:lnSpc>
              <a:spcBef>
                <a:spcPts val="0"/>
              </a:spcBef>
              <a:spcAft>
                <a:spcPts val="0"/>
              </a:spcAft>
              <a:buClr>
                <a:srgbClr val="000000"/>
              </a:buClr>
              <a:buSzPts val="3000"/>
              <a:buFont typeface="Arial"/>
              <a:buChar char="•"/>
            </a:pPr>
            <a:r>
              <a:rPr lang="en-US" sz="3000" b="0" i="0" u="none" strike="noStrike" cap="none">
                <a:solidFill>
                  <a:srgbClr val="000000"/>
                </a:solidFill>
                <a:latin typeface="Barlow Condensed"/>
                <a:ea typeface="Barlow Condensed"/>
                <a:cs typeface="Barlow Condensed"/>
                <a:sym typeface="Barlow Condensed"/>
              </a:rPr>
              <a:t>Dạng chuẩn Boyce-Codd (BCNF) </a:t>
            </a:r>
            <a:endParaRPr/>
          </a:p>
          <a:p>
            <a:pPr marL="457200" marR="0" lvl="0" indent="-457200" algn="just" rtl="0">
              <a:lnSpc>
                <a:spcPct val="100000"/>
              </a:lnSpc>
              <a:spcBef>
                <a:spcPts val="0"/>
              </a:spcBef>
              <a:spcAft>
                <a:spcPts val="0"/>
              </a:spcAft>
              <a:buClr>
                <a:srgbClr val="000000"/>
              </a:buClr>
              <a:buSzPts val="3000"/>
              <a:buFont typeface="Arial"/>
              <a:buChar char="•"/>
            </a:pPr>
            <a:r>
              <a:rPr lang="en-US" sz="3000" b="0" i="0" u="none" strike="noStrike" cap="none">
                <a:solidFill>
                  <a:srgbClr val="000000"/>
                </a:solidFill>
                <a:latin typeface="Barlow Condensed"/>
                <a:ea typeface="Barlow Condensed"/>
                <a:cs typeface="Barlow Condensed"/>
                <a:sym typeface="Barlow Condensed"/>
              </a:rPr>
              <a:t>Dạng chuẩn 4 (4NF) </a:t>
            </a:r>
            <a:endParaRPr/>
          </a:p>
          <a:p>
            <a:pPr marL="457200" marR="0" lvl="0" indent="-457200" algn="just" rtl="0">
              <a:lnSpc>
                <a:spcPct val="100000"/>
              </a:lnSpc>
              <a:spcBef>
                <a:spcPts val="0"/>
              </a:spcBef>
              <a:spcAft>
                <a:spcPts val="0"/>
              </a:spcAft>
              <a:buClr>
                <a:srgbClr val="000000"/>
              </a:buClr>
              <a:buSzPts val="3000"/>
              <a:buFont typeface="Arial"/>
              <a:buChar char="•"/>
            </a:pPr>
            <a:r>
              <a:rPr lang="en-US" sz="3000" b="0" i="0" u="none" strike="noStrike" cap="none">
                <a:solidFill>
                  <a:srgbClr val="000000"/>
                </a:solidFill>
                <a:latin typeface="Barlow Condensed"/>
                <a:ea typeface="Barlow Condensed"/>
                <a:cs typeface="Barlow Condensed"/>
                <a:sym typeface="Barlow Condensed"/>
              </a:rPr>
              <a:t>Dạng chuẩn 5 (5NF)</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6"/>
          <p:cNvSpPr txBox="1"/>
          <p:nvPr/>
        </p:nvSpPr>
        <p:spPr>
          <a:xfrm>
            <a:off x="435428" y="1602254"/>
            <a:ext cx="6063344" cy="193899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000" b="0" i="0" u="none" strike="noStrike" cap="none">
                <a:solidFill>
                  <a:srgbClr val="000000"/>
                </a:solidFill>
                <a:latin typeface="Barlow Condensed"/>
                <a:ea typeface="Barlow Condensed"/>
                <a:cs typeface="Barlow Condensed"/>
                <a:sym typeface="Barlow Condensed"/>
              </a:rPr>
              <a:t>BCNF và các dạng bình thường thấp hơn dựa trên các phụ thuộc hàm (FD), 4NF dựa trên các phụ thuộc nhiều giá trị và 5NF dựa trên các phụ thuộc kết hợp phép chiếu.</a:t>
            </a:r>
            <a:endParaRPr sz="3000" b="0" i="0" u="none" strike="noStrike" cap="none">
              <a:solidFill>
                <a:srgbClr val="000000"/>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9"/>
          <p:cNvSpPr txBox="1">
            <a:spLocks noGrp="1"/>
          </p:cNvSpPr>
          <p:nvPr>
            <p:ph type="ctrTitle" idx="9"/>
          </p:nvPr>
        </p:nvSpPr>
        <p:spPr>
          <a:xfrm>
            <a:off x="3074528" y="209837"/>
            <a:ext cx="2052900" cy="1000829"/>
          </a:xfrm>
          <a:prstGeom prst="rect">
            <a:avLst/>
          </a:prstGeom>
          <a:noFill/>
          <a:ln>
            <a:noFill/>
          </a:ln>
        </p:spPr>
        <p:txBody>
          <a:bodyPr spcFirstLastPara="1" wrap="square" lIns="68550" tIns="68550" rIns="68550" bIns="68550" anchor="b" anchorCtr="0">
            <a:noAutofit/>
          </a:bodyPr>
          <a:lstStyle/>
          <a:p>
            <a:pPr marL="0" lvl="0" indent="0" algn="l" rtl="0">
              <a:lnSpc>
                <a:spcPct val="100000"/>
              </a:lnSpc>
              <a:spcBef>
                <a:spcPts val="0"/>
              </a:spcBef>
              <a:spcAft>
                <a:spcPts val="0"/>
              </a:spcAft>
              <a:buClr>
                <a:schemeClr val="accent4"/>
              </a:buClr>
              <a:buSzPts val="3600"/>
              <a:buFont typeface="Barlow Condensed"/>
              <a:buNone/>
            </a:pPr>
            <a:r>
              <a:rPr lang="en-US" sz="3500" b="1" dirty="0" err="1">
                <a:solidFill>
                  <a:schemeClr val="lt2"/>
                </a:solidFill>
              </a:rPr>
              <a:t>Nội</a:t>
            </a:r>
            <a:r>
              <a:rPr lang="en-US" sz="3500" b="1" dirty="0">
                <a:solidFill>
                  <a:schemeClr val="lt2"/>
                </a:solidFill>
              </a:rPr>
              <a:t> dung </a:t>
            </a:r>
            <a:endParaRPr sz="3500" b="1" dirty="0">
              <a:solidFill>
                <a:schemeClr val="lt2"/>
              </a:solidFill>
            </a:endParaRPr>
          </a:p>
        </p:txBody>
      </p:sp>
      <p:sp>
        <p:nvSpPr>
          <p:cNvPr id="256" name="Google Shape;256;p9"/>
          <p:cNvSpPr txBox="1">
            <a:spLocks noGrp="1"/>
          </p:cNvSpPr>
          <p:nvPr>
            <p:ph type="ctrTitle"/>
          </p:nvPr>
        </p:nvSpPr>
        <p:spPr>
          <a:xfrm>
            <a:off x="3000958" y="1363882"/>
            <a:ext cx="5105700" cy="433350"/>
          </a:xfrm>
          <a:prstGeom prst="rect">
            <a:avLst/>
          </a:prstGeom>
          <a:noFill/>
          <a:ln>
            <a:noFill/>
          </a:ln>
        </p:spPr>
        <p:txBody>
          <a:bodyPr spcFirstLastPara="1" wrap="square" lIns="68550" tIns="68550" rIns="68550" bIns="68550" anchor="b" anchorCtr="0">
            <a:noAutofit/>
          </a:bodyPr>
          <a:lstStyle/>
          <a:p>
            <a:pPr marL="0" lvl="0" indent="0" algn="l" rtl="0">
              <a:lnSpc>
                <a:spcPct val="100000"/>
              </a:lnSpc>
              <a:spcBef>
                <a:spcPts val="0"/>
              </a:spcBef>
              <a:spcAft>
                <a:spcPts val="0"/>
              </a:spcAft>
              <a:buSzPts val="3600"/>
              <a:buFont typeface="Barlow Condensed"/>
              <a:buNone/>
            </a:pPr>
            <a:r>
              <a:rPr lang="en-US" b="1">
                <a:solidFill>
                  <a:srgbClr val="212121"/>
                </a:solidFill>
              </a:rPr>
              <a:t>TỔNG QUAN VỀ CSDL QUAN HỆ</a:t>
            </a:r>
            <a:endParaRPr b="1">
              <a:solidFill>
                <a:srgbClr val="212121"/>
              </a:solidFill>
            </a:endParaRPr>
          </a:p>
        </p:txBody>
      </p:sp>
      <p:sp>
        <p:nvSpPr>
          <p:cNvPr id="257" name="Google Shape;257;p9"/>
          <p:cNvSpPr txBox="1">
            <a:spLocks noGrp="1"/>
          </p:cNvSpPr>
          <p:nvPr>
            <p:ph type="title" idx="2"/>
          </p:nvPr>
        </p:nvSpPr>
        <p:spPr>
          <a:xfrm>
            <a:off x="1655714" y="1298295"/>
            <a:ext cx="1095525" cy="433350"/>
          </a:xfrm>
          <a:prstGeom prst="rect">
            <a:avLst/>
          </a:prstGeom>
          <a:noFill/>
          <a:ln>
            <a:noFill/>
          </a:ln>
        </p:spPr>
        <p:txBody>
          <a:bodyPr spcFirstLastPara="1" wrap="square" lIns="68550" tIns="68550" rIns="68550" bIns="68550" anchor="ctr" anchorCtr="0">
            <a:noAutofit/>
          </a:bodyPr>
          <a:lstStyle/>
          <a:p>
            <a:pPr marL="0" lvl="0" indent="0" algn="r" rtl="0">
              <a:lnSpc>
                <a:spcPct val="100000"/>
              </a:lnSpc>
              <a:spcBef>
                <a:spcPts val="0"/>
              </a:spcBef>
              <a:spcAft>
                <a:spcPts val="0"/>
              </a:spcAft>
              <a:buSzPts val="3600"/>
              <a:buNone/>
            </a:pPr>
            <a:r>
              <a:rPr lang="en-US" b="1">
                <a:solidFill>
                  <a:srgbClr val="212121"/>
                </a:solidFill>
                <a:latin typeface="Barlow Condensed"/>
                <a:ea typeface="Barlow Condensed"/>
                <a:cs typeface="Barlow Condensed"/>
                <a:sym typeface="Barlow Condensed"/>
              </a:rPr>
              <a:t>01</a:t>
            </a:r>
            <a:endParaRPr b="1">
              <a:solidFill>
                <a:srgbClr val="212121"/>
              </a:solidFill>
              <a:latin typeface="Barlow Condensed"/>
              <a:ea typeface="Barlow Condensed"/>
              <a:cs typeface="Barlow Condensed"/>
              <a:sym typeface="Barlow Condensed"/>
            </a:endParaRPr>
          </a:p>
        </p:txBody>
      </p:sp>
      <p:sp>
        <p:nvSpPr>
          <p:cNvPr id="258" name="Google Shape;258;p9"/>
          <p:cNvSpPr txBox="1">
            <a:spLocks noGrp="1"/>
          </p:cNvSpPr>
          <p:nvPr>
            <p:ph type="ctrTitle" idx="3"/>
          </p:nvPr>
        </p:nvSpPr>
        <p:spPr>
          <a:xfrm>
            <a:off x="3250677" y="1797197"/>
            <a:ext cx="3307779" cy="999888"/>
          </a:xfrm>
          <a:prstGeom prst="rect">
            <a:avLst/>
          </a:prstGeom>
          <a:noFill/>
          <a:ln>
            <a:noFill/>
          </a:ln>
        </p:spPr>
        <p:txBody>
          <a:bodyPr spcFirstLastPara="1" wrap="square" lIns="68550" tIns="68550" rIns="68550" bIns="68550" anchor="b" anchorCtr="0">
            <a:noAutofit/>
          </a:bodyPr>
          <a:lstStyle/>
          <a:p>
            <a:pPr marL="0" lvl="0" indent="0" algn="l" rtl="0">
              <a:lnSpc>
                <a:spcPct val="100000"/>
              </a:lnSpc>
              <a:spcBef>
                <a:spcPts val="0"/>
              </a:spcBef>
              <a:spcAft>
                <a:spcPts val="0"/>
              </a:spcAft>
              <a:buSzPts val="3600"/>
              <a:buFont typeface="Barlow Condensed"/>
              <a:buNone/>
            </a:pPr>
            <a:r>
              <a:rPr lang="en-US" sz="2000">
                <a:solidFill>
                  <a:srgbClr val="212121"/>
                </a:solidFill>
              </a:rPr>
              <a:t>KHÁI NIỆM VỀ CSDL QUAN HỆ</a:t>
            </a:r>
            <a:br>
              <a:rPr lang="en-US" sz="2000">
                <a:solidFill>
                  <a:srgbClr val="212121"/>
                </a:solidFill>
              </a:rPr>
            </a:br>
            <a:r>
              <a:rPr lang="en-US" sz="2000">
                <a:solidFill>
                  <a:srgbClr val="212121"/>
                </a:solidFill>
              </a:rPr>
              <a:t>CHUẨN HÓA</a:t>
            </a:r>
            <a:br>
              <a:rPr lang="en-US" sz="2000">
                <a:solidFill>
                  <a:srgbClr val="212121"/>
                </a:solidFill>
              </a:rPr>
            </a:br>
            <a:r>
              <a:rPr lang="en-US" sz="2000">
                <a:solidFill>
                  <a:srgbClr val="212121"/>
                </a:solidFill>
              </a:rPr>
              <a:t>NGÔN NGỮ DỮ LIỆU QUAN HỆ</a:t>
            </a:r>
            <a:endParaRPr/>
          </a:p>
        </p:txBody>
      </p:sp>
      <p:sp>
        <p:nvSpPr>
          <p:cNvPr id="259" name="Google Shape;259;p9"/>
          <p:cNvSpPr txBox="1">
            <a:spLocks noGrp="1"/>
          </p:cNvSpPr>
          <p:nvPr>
            <p:ph type="ctrTitle" idx="5"/>
          </p:nvPr>
        </p:nvSpPr>
        <p:spPr>
          <a:xfrm>
            <a:off x="3000958" y="2950336"/>
            <a:ext cx="5105700" cy="433350"/>
          </a:xfrm>
          <a:prstGeom prst="rect">
            <a:avLst/>
          </a:prstGeom>
          <a:noFill/>
          <a:ln>
            <a:noFill/>
          </a:ln>
        </p:spPr>
        <p:txBody>
          <a:bodyPr spcFirstLastPara="1" wrap="square" lIns="68550" tIns="68550" rIns="68550" bIns="68550" anchor="b" anchorCtr="0">
            <a:noAutofit/>
          </a:bodyPr>
          <a:lstStyle/>
          <a:p>
            <a:pPr marL="0" lvl="0" indent="0" algn="l" rtl="0">
              <a:lnSpc>
                <a:spcPct val="100000"/>
              </a:lnSpc>
              <a:spcBef>
                <a:spcPts val="0"/>
              </a:spcBef>
              <a:spcAft>
                <a:spcPts val="0"/>
              </a:spcAft>
              <a:buSzPts val="3600"/>
              <a:buFont typeface="Barlow Condensed"/>
              <a:buNone/>
            </a:pPr>
            <a:r>
              <a:rPr lang="en-US" b="1">
                <a:solidFill>
                  <a:srgbClr val="212121"/>
                </a:solidFill>
              </a:rPr>
              <a:t>TỔNG QUAN VỀ MẠNG MÁY TÍNH</a:t>
            </a:r>
            <a:endParaRPr b="1">
              <a:solidFill>
                <a:srgbClr val="212121"/>
              </a:solidFill>
            </a:endParaRPr>
          </a:p>
        </p:txBody>
      </p:sp>
      <p:sp>
        <p:nvSpPr>
          <p:cNvPr id="260" name="Google Shape;260;p9"/>
          <p:cNvSpPr txBox="1">
            <a:spLocks noGrp="1"/>
          </p:cNvSpPr>
          <p:nvPr>
            <p:ph type="title" idx="6"/>
          </p:nvPr>
        </p:nvSpPr>
        <p:spPr>
          <a:xfrm>
            <a:off x="1697754" y="2884749"/>
            <a:ext cx="1095525" cy="433350"/>
          </a:xfrm>
          <a:prstGeom prst="rect">
            <a:avLst/>
          </a:prstGeom>
          <a:noFill/>
          <a:ln>
            <a:noFill/>
          </a:ln>
        </p:spPr>
        <p:txBody>
          <a:bodyPr spcFirstLastPara="1" wrap="square" lIns="68550" tIns="68550" rIns="68550" bIns="68550" anchor="ctr" anchorCtr="0">
            <a:noAutofit/>
          </a:bodyPr>
          <a:lstStyle/>
          <a:p>
            <a:pPr marL="0" lvl="0" indent="0" algn="r" rtl="0">
              <a:lnSpc>
                <a:spcPct val="100000"/>
              </a:lnSpc>
              <a:spcBef>
                <a:spcPts val="0"/>
              </a:spcBef>
              <a:spcAft>
                <a:spcPts val="0"/>
              </a:spcAft>
              <a:buSzPts val="3600"/>
              <a:buNone/>
            </a:pPr>
            <a:r>
              <a:rPr lang="en-US" b="1">
                <a:solidFill>
                  <a:srgbClr val="212121"/>
                </a:solidFill>
                <a:latin typeface="Barlow Condensed"/>
                <a:ea typeface="Barlow Condensed"/>
                <a:cs typeface="Barlow Condensed"/>
                <a:sym typeface="Barlow Condensed"/>
              </a:rPr>
              <a:t>02</a:t>
            </a:r>
            <a:endParaRPr b="1">
              <a:solidFill>
                <a:srgbClr val="212121"/>
              </a:solidFill>
              <a:latin typeface="Barlow Condensed"/>
              <a:ea typeface="Barlow Condensed"/>
              <a:cs typeface="Barlow Condensed"/>
              <a:sym typeface="Barlow Condensed"/>
            </a:endParaRPr>
          </a:p>
        </p:txBody>
      </p:sp>
      <p:sp>
        <p:nvSpPr>
          <p:cNvPr id="261" name="Google Shape;261;p9"/>
          <p:cNvSpPr txBox="1">
            <a:spLocks noGrp="1"/>
          </p:cNvSpPr>
          <p:nvPr>
            <p:ph type="ctrTitle" idx="7"/>
          </p:nvPr>
        </p:nvSpPr>
        <p:spPr>
          <a:xfrm>
            <a:off x="3263716" y="3370649"/>
            <a:ext cx="3452769" cy="1311910"/>
          </a:xfrm>
          <a:prstGeom prst="rect">
            <a:avLst/>
          </a:prstGeom>
          <a:noFill/>
          <a:ln>
            <a:noFill/>
          </a:ln>
        </p:spPr>
        <p:txBody>
          <a:bodyPr spcFirstLastPara="1" wrap="square" lIns="68550" tIns="68550" rIns="68550" bIns="68550" anchor="b" anchorCtr="0">
            <a:noAutofit/>
          </a:bodyPr>
          <a:lstStyle/>
          <a:p>
            <a:pPr marL="0" lvl="0" indent="0" algn="l" rtl="0">
              <a:lnSpc>
                <a:spcPct val="100000"/>
              </a:lnSpc>
              <a:spcBef>
                <a:spcPts val="0"/>
              </a:spcBef>
              <a:spcAft>
                <a:spcPts val="0"/>
              </a:spcAft>
              <a:buSzPts val="3600"/>
              <a:buFont typeface="Barlow Condensed"/>
              <a:buNone/>
            </a:pPr>
            <a:r>
              <a:rPr lang="en-US" sz="2000">
                <a:solidFill>
                  <a:srgbClr val="212121"/>
                </a:solidFill>
              </a:rPr>
              <a:t>PHÂN LOẠI MẠNG MÁY TÍNH</a:t>
            </a:r>
            <a:br>
              <a:rPr lang="en-US" sz="2000">
                <a:solidFill>
                  <a:srgbClr val="212121"/>
                </a:solidFill>
              </a:rPr>
            </a:br>
            <a:r>
              <a:rPr lang="en-US" sz="2000">
                <a:solidFill>
                  <a:srgbClr val="212121"/>
                </a:solidFill>
              </a:rPr>
              <a:t>CÁC HÌNH THỨC GIAO TIẾP</a:t>
            </a:r>
            <a:br>
              <a:rPr lang="en-US" sz="2000">
                <a:solidFill>
                  <a:srgbClr val="212121"/>
                </a:solidFill>
              </a:rPr>
            </a:br>
            <a:r>
              <a:rPr lang="en-US" sz="2000">
                <a:solidFill>
                  <a:srgbClr val="212121"/>
                </a:solidFill>
              </a:rPr>
              <a:t>CÁC KHÁI NIỆM VỀ GIAO TIẾP DỮ LIỆU</a:t>
            </a:r>
            <a:br>
              <a:rPr lang="en-US" sz="2000">
                <a:solidFill>
                  <a:srgbClr val="212121"/>
                </a:solidFill>
              </a:rPr>
            </a:br>
            <a:r>
              <a:rPr lang="en-US" sz="2000">
                <a:solidFill>
                  <a:srgbClr val="212121"/>
                </a:solidFill>
              </a:rPr>
              <a:t>CÁC GIAO THỨC GIAO TIẾP</a:t>
            </a:r>
            <a:endParaRPr sz="2000">
              <a:solidFill>
                <a:srgbClr val="21212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7"/>
          <p:cNvSpPr txBox="1"/>
          <p:nvPr/>
        </p:nvSpPr>
        <p:spPr>
          <a:xfrm>
            <a:off x="478971" y="347087"/>
            <a:ext cx="6161315" cy="16312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2500" b="0" i="0" u="none" strike="noStrike" cap="none" dirty="0" err="1">
                <a:solidFill>
                  <a:srgbClr val="000000"/>
                </a:solidFill>
                <a:latin typeface="Barlow Condensed"/>
                <a:ea typeface="Barlow Condensed"/>
                <a:cs typeface="Barlow Condensed"/>
                <a:sym typeface="Barlow Condensed"/>
              </a:rPr>
              <a:t>Gọi</a:t>
            </a:r>
            <a:r>
              <a:rPr lang="en-US" sz="2500" b="0" i="0" u="none" strike="noStrike" cap="none" dirty="0">
                <a:solidFill>
                  <a:srgbClr val="000000"/>
                </a:solidFill>
                <a:latin typeface="Barlow Condensed"/>
                <a:ea typeface="Barlow Condensed"/>
                <a:cs typeface="Barlow Condensed"/>
                <a:sym typeface="Barlow Condensed"/>
              </a:rPr>
              <a:t> R là </a:t>
            </a:r>
            <a:r>
              <a:rPr lang="en-US" sz="2500" b="0" i="0" u="none" strike="noStrike" cap="none" dirty="0" err="1">
                <a:solidFill>
                  <a:srgbClr val="000000"/>
                </a:solidFill>
                <a:latin typeface="Barlow Condensed"/>
                <a:ea typeface="Barlow Condensed"/>
                <a:cs typeface="Barlow Condensed"/>
                <a:sym typeface="Barlow Condensed"/>
              </a:rPr>
              <a:t>một</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quan</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hệ</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được</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xác</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định</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trên</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tập</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các</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thuộc</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tính</a:t>
            </a:r>
            <a:r>
              <a:rPr lang="en-US" sz="2500" b="0" i="0" u="none" strike="noStrike" cap="none" dirty="0">
                <a:solidFill>
                  <a:srgbClr val="000000"/>
                </a:solidFill>
                <a:latin typeface="Barlow Condensed"/>
                <a:ea typeface="Barlow Condensed"/>
                <a:cs typeface="Barlow Condensed"/>
                <a:sym typeface="Barlow Condensed"/>
              </a:rPr>
              <a:t> A = {A1, A2, ..., An} </a:t>
            </a:r>
            <a:r>
              <a:rPr lang="en-US" sz="2500" b="0" i="0" u="none" strike="noStrike" cap="none" dirty="0" err="1">
                <a:solidFill>
                  <a:srgbClr val="000000"/>
                </a:solidFill>
                <a:latin typeface="Barlow Condensed"/>
                <a:ea typeface="Barlow Condensed"/>
                <a:cs typeface="Barlow Condensed"/>
                <a:sym typeface="Barlow Condensed"/>
              </a:rPr>
              <a:t>và</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cho</a:t>
            </a:r>
            <a:r>
              <a:rPr lang="en-US" sz="2500" b="0" i="0" u="none" strike="noStrike" cap="none" dirty="0">
                <a:solidFill>
                  <a:srgbClr val="000000"/>
                </a:solidFill>
                <a:latin typeface="Barlow Condensed"/>
                <a:ea typeface="Barlow Condensed"/>
                <a:cs typeface="Barlow Condensed"/>
                <a:sym typeface="Barlow Condensed"/>
              </a:rPr>
              <a:t> X ⊂ A, Y ⊂ A. </a:t>
            </a:r>
            <a:r>
              <a:rPr lang="en-US" sz="2500" b="0" i="0" u="none" strike="noStrike" cap="none" dirty="0" err="1">
                <a:solidFill>
                  <a:srgbClr val="000000"/>
                </a:solidFill>
                <a:latin typeface="Barlow Condensed"/>
                <a:ea typeface="Barlow Condensed"/>
                <a:cs typeface="Barlow Condensed"/>
                <a:sym typeface="Barlow Condensed"/>
              </a:rPr>
              <a:t>Nếu</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với</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mỗi</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giá</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trị</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của</a:t>
            </a:r>
            <a:r>
              <a:rPr lang="en-US" sz="2500" b="0" i="0" u="none" strike="noStrike" cap="none" dirty="0">
                <a:solidFill>
                  <a:srgbClr val="000000"/>
                </a:solidFill>
                <a:latin typeface="Barlow Condensed"/>
                <a:ea typeface="Barlow Condensed"/>
                <a:cs typeface="Barlow Condensed"/>
                <a:sym typeface="Barlow Condensed"/>
              </a:rPr>
              <a:t> X trong R, </a:t>
            </a:r>
            <a:r>
              <a:rPr lang="en-US" sz="2500" b="0" i="0" u="none" strike="noStrike" cap="none" dirty="0" err="1">
                <a:solidFill>
                  <a:srgbClr val="000000"/>
                </a:solidFill>
                <a:latin typeface="Barlow Condensed"/>
                <a:ea typeface="Barlow Condensed"/>
                <a:cs typeface="Barlow Condensed"/>
                <a:sym typeface="Barlow Condensed"/>
              </a:rPr>
              <a:t>chỉ</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có</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một</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giá</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trị</a:t>
            </a:r>
            <a:r>
              <a:rPr lang="en-US" sz="2500" b="0" i="0" u="none" strike="noStrike" cap="none" dirty="0">
                <a:solidFill>
                  <a:srgbClr val="000000"/>
                </a:solidFill>
                <a:latin typeface="Barlow Condensed"/>
                <a:ea typeface="Barlow Condensed"/>
                <a:cs typeface="Barlow Condensed"/>
                <a:sym typeface="Barlow Condensed"/>
              </a:rPr>
              <a:t> Y </a:t>
            </a:r>
            <a:r>
              <a:rPr lang="en-US" sz="2500" b="0" i="0" u="none" strike="noStrike" cap="none" dirty="0" err="1">
                <a:solidFill>
                  <a:srgbClr val="000000"/>
                </a:solidFill>
                <a:latin typeface="Barlow Condensed"/>
                <a:ea typeface="Barlow Condensed"/>
                <a:cs typeface="Barlow Condensed"/>
                <a:sym typeface="Barlow Condensed"/>
              </a:rPr>
              <a:t>liên</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kết</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thì</a:t>
            </a:r>
            <a:r>
              <a:rPr lang="en-US" sz="2500" b="0" i="0" u="none" strike="noStrike" cap="none" dirty="0">
                <a:solidFill>
                  <a:srgbClr val="000000"/>
                </a:solidFill>
                <a:latin typeface="Barlow Condensed"/>
                <a:ea typeface="Barlow Condensed"/>
                <a:cs typeface="Barlow Condensed"/>
                <a:sym typeface="Barlow Condensed"/>
              </a:rPr>
              <a:t> “X </a:t>
            </a:r>
            <a:r>
              <a:rPr lang="en-US" sz="2500" b="0" i="0" u="none" strike="noStrike" cap="none" dirty="0" err="1">
                <a:solidFill>
                  <a:srgbClr val="000000"/>
                </a:solidFill>
                <a:latin typeface="Barlow Condensed"/>
                <a:ea typeface="Barlow Condensed"/>
                <a:cs typeface="Barlow Condensed"/>
                <a:sym typeface="Barlow Condensed"/>
              </a:rPr>
              <a:t>xác</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định</a:t>
            </a:r>
            <a:r>
              <a:rPr lang="en-US" sz="2500" b="0" i="0" u="none" strike="noStrike" cap="none" dirty="0">
                <a:solidFill>
                  <a:srgbClr val="000000"/>
                </a:solidFill>
                <a:latin typeface="Barlow Condensed"/>
                <a:ea typeface="Barlow Condensed"/>
                <a:cs typeface="Barlow Condensed"/>
                <a:sym typeface="Barlow Condensed"/>
              </a:rPr>
              <a:t> Y” </a:t>
            </a:r>
            <a:r>
              <a:rPr lang="en-US" sz="2500" b="0" i="0" u="none" strike="noStrike" cap="none" dirty="0" err="1">
                <a:solidFill>
                  <a:srgbClr val="000000"/>
                </a:solidFill>
                <a:latin typeface="Barlow Condensed"/>
                <a:ea typeface="Barlow Condensed"/>
                <a:cs typeface="Barlow Condensed"/>
                <a:sym typeface="Barlow Condensed"/>
              </a:rPr>
              <a:t>hoặc</a:t>
            </a:r>
            <a:r>
              <a:rPr lang="en-US" sz="2500" b="0" i="0" u="none" strike="noStrike" cap="none" dirty="0">
                <a:solidFill>
                  <a:srgbClr val="000000"/>
                </a:solidFill>
                <a:latin typeface="Barlow Condensed"/>
                <a:ea typeface="Barlow Condensed"/>
                <a:cs typeface="Barlow Condensed"/>
                <a:sym typeface="Barlow Condensed"/>
              </a:rPr>
              <a:t> “Y </a:t>
            </a:r>
            <a:r>
              <a:rPr lang="en-US" sz="2500" b="0" i="0" u="none" strike="noStrike" cap="none" dirty="0" err="1">
                <a:solidFill>
                  <a:srgbClr val="000000"/>
                </a:solidFill>
                <a:latin typeface="Barlow Condensed"/>
                <a:ea typeface="Barlow Condensed"/>
                <a:cs typeface="Barlow Condensed"/>
                <a:sym typeface="Barlow Condensed"/>
              </a:rPr>
              <a:t>phụ</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thuộc</a:t>
            </a:r>
            <a:r>
              <a:rPr lang="en-US" sz="2500" b="0" i="0" u="none" strike="noStrike" cap="none" dirty="0">
                <a:solidFill>
                  <a:srgbClr val="000000"/>
                </a:solidFill>
                <a:latin typeface="Barlow Condensed"/>
                <a:ea typeface="Barlow Condensed"/>
                <a:cs typeface="Barlow Condensed"/>
                <a:sym typeface="Barlow Condensed"/>
              </a:rPr>
              <a:t> X” </a:t>
            </a:r>
            <a:r>
              <a:rPr lang="en-US" sz="2500" b="0" i="0" u="none" strike="noStrike" cap="none" dirty="0" err="1">
                <a:solidFill>
                  <a:srgbClr val="000000"/>
                </a:solidFill>
                <a:latin typeface="Barlow Condensed"/>
                <a:ea typeface="Barlow Condensed"/>
                <a:cs typeface="Barlow Condensed"/>
                <a:sym typeface="Barlow Condensed"/>
              </a:rPr>
              <a:t>ký</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hiệu</a:t>
            </a:r>
            <a:r>
              <a:rPr lang="en-US" sz="2500" b="0" i="0" u="none" strike="noStrike" cap="none" dirty="0">
                <a:solidFill>
                  <a:srgbClr val="000000"/>
                </a:solidFill>
                <a:latin typeface="Barlow Condensed"/>
                <a:ea typeface="Barlow Condensed"/>
                <a:cs typeface="Barlow Condensed"/>
                <a:sym typeface="Barlow Condensed"/>
              </a:rPr>
              <a:t> X → Y.</a:t>
            </a:r>
            <a:endParaRPr dirty="0"/>
          </a:p>
        </p:txBody>
      </p:sp>
      <p:pic>
        <p:nvPicPr>
          <p:cNvPr id="360" name="Google Shape;360;p27" descr="functional-dependencies' tag wiki - Stack Overflow"/>
          <p:cNvPicPr preferRelativeResize="0"/>
          <p:nvPr/>
        </p:nvPicPr>
        <p:blipFill rotWithShape="1">
          <a:blip r:embed="rId3">
            <a:alphaModFix/>
          </a:blip>
          <a:srcRect/>
          <a:stretch/>
        </p:blipFill>
        <p:spPr>
          <a:xfrm>
            <a:off x="638966" y="2217788"/>
            <a:ext cx="5841323" cy="17337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2" name="Title 1"/>
          <p:cNvSpPr>
            <a:spLocks noGrp="1"/>
          </p:cNvSpPr>
          <p:nvPr>
            <p:ph type="ctrTitle"/>
          </p:nvPr>
        </p:nvSpPr>
        <p:spPr>
          <a:xfrm flipH="1">
            <a:off x="263951" y="0"/>
            <a:ext cx="6594048" cy="1150070"/>
          </a:xfrm>
        </p:spPr>
        <p:txBody>
          <a:bodyPr/>
          <a:lstStyle/>
          <a:p>
            <a:r>
              <a:rPr lang="en-US" sz="3800" b="1" dirty="0" err="1" smtClean="0"/>
              <a:t>Đại</a:t>
            </a:r>
            <a:r>
              <a:rPr lang="en-US" sz="3800" b="1" dirty="0" smtClean="0"/>
              <a:t> </a:t>
            </a:r>
            <a:r>
              <a:rPr lang="en-US" sz="3800" b="1" dirty="0" err="1" smtClean="0"/>
              <a:t>số</a:t>
            </a:r>
            <a:r>
              <a:rPr lang="en-US" sz="3800" b="1" dirty="0" smtClean="0"/>
              <a:t> </a:t>
            </a:r>
            <a:r>
              <a:rPr lang="en-US" sz="3800" b="1" dirty="0" err="1" smtClean="0"/>
              <a:t>quan</a:t>
            </a:r>
            <a:r>
              <a:rPr lang="en-US" sz="3800" b="1" dirty="0" smtClean="0"/>
              <a:t> </a:t>
            </a:r>
            <a:r>
              <a:rPr lang="en-US" sz="3800" b="1" dirty="0" err="1" smtClean="0"/>
              <a:t>hệ</a:t>
            </a:r>
            <a:r>
              <a:rPr lang="en-US" sz="3800" b="1" dirty="0" smtClean="0"/>
              <a:t> (Relational Algebra)</a:t>
            </a:r>
            <a:endParaRPr lang="en-US" sz="3800" b="1" dirty="0"/>
          </a:p>
        </p:txBody>
      </p:sp>
      <mc:AlternateContent xmlns:mc="http://schemas.openxmlformats.org/markup-compatibility/2006" xmlns:a14="http://schemas.microsoft.com/office/drawing/2010/main">
        <mc:Choice Requires="a14">
          <p:sp>
            <p:nvSpPr>
              <p:cNvPr id="3" name="TextBox 2"/>
              <p:cNvSpPr txBox="1"/>
              <p:nvPr/>
            </p:nvSpPr>
            <p:spPr>
              <a:xfrm>
                <a:off x="0" y="961532"/>
                <a:ext cx="6858000" cy="3970318"/>
              </a:xfrm>
              <a:prstGeom prst="rect">
                <a:avLst/>
              </a:prstGeom>
              <a:noFill/>
            </p:spPr>
            <p:txBody>
              <a:bodyPr wrap="square" rtlCol="0">
                <a:spAutoFit/>
              </a:bodyPr>
              <a:lstStyle/>
              <a:p>
                <a:pPr marL="285750" indent="-285750">
                  <a:buFont typeface="Courier New" panose="02070309020205020404" pitchFamily="49" charset="0"/>
                  <a:buChar char="o"/>
                </a:pPr>
                <a:r>
                  <a:rPr lang="en-US" sz="1800" dirty="0" smtClean="0">
                    <a:latin typeface="Barlow Condensed" panose="020B0604020202020204" charset="0"/>
                  </a:rPr>
                  <a:t>Phép </a:t>
                </a:r>
                <a:r>
                  <a:rPr lang="en-US" sz="1800" dirty="0" err="1" smtClean="0">
                    <a:latin typeface="Barlow Condensed" panose="020B0604020202020204" charset="0"/>
                  </a:rPr>
                  <a:t>toán</a:t>
                </a:r>
                <a:r>
                  <a:rPr lang="en-US" sz="1800" dirty="0" smtClean="0">
                    <a:latin typeface="Barlow Condensed" panose="020B0604020202020204" charset="0"/>
                  </a:rPr>
                  <a:t> </a:t>
                </a:r>
                <a:r>
                  <a:rPr lang="en-US" sz="1800" dirty="0" err="1" smtClean="0">
                    <a:latin typeface="Barlow Condensed" panose="020B0604020202020204" charset="0"/>
                  </a:rPr>
                  <a:t>cơ</a:t>
                </a:r>
                <a:r>
                  <a:rPr lang="en-US" sz="1800" dirty="0" smtClean="0">
                    <a:latin typeface="Barlow Condensed" panose="020B0604020202020204" charset="0"/>
                  </a:rPr>
                  <a:t> </a:t>
                </a:r>
                <a:r>
                  <a:rPr lang="en-US" sz="1800" dirty="0" err="1" smtClean="0">
                    <a:latin typeface="Barlow Condensed" panose="020B0604020202020204" charset="0"/>
                  </a:rPr>
                  <a:t>sở</a:t>
                </a:r>
                <a:r>
                  <a:rPr lang="en-US" sz="1800" dirty="0" smtClean="0">
                    <a:latin typeface="Barlow Condensed" panose="020B0604020202020204" charset="0"/>
                  </a:rPr>
                  <a:t>:</a:t>
                </a:r>
              </a:p>
              <a:p>
                <a:pPr marL="914400" lvl="1" indent="-457200" algn="just">
                  <a:buFont typeface="Arial" panose="020B0604020202020204" pitchFamily="34" charset="0"/>
                  <a:buChar char="•"/>
                </a:pPr>
                <a:r>
                  <a:rPr lang="en-US" sz="1800" dirty="0" err="1" smtClean="0">
                    <a:latin typeface="Barlow Condensed" panose="020B0604020202020204" charset="0"/>
                    <a:cs typeface="Times New Roman" panose="02020603050405020304" pitchFamily="18" charset="0"/>
                  </a:rPr>
                  <a:t>Phép</a:t>
                </a:r>
                <a:r>
                  <a:rPr lang="en-US" sz="1800" dirty="0" smtClean="0">
                    <a:latin typeface="Barlow Condensed" panose="020B0604020202020204" charset="0"/>
                    <a:cs typeface="Times New Roman" panose="02020603050405020304" pitchFamily="18" charset="0"/>
                  </a:rPr>
                  <a:t> </a:t>
                </a:r>
                <a:r>
                  <a:rPr lang="en-US" sz="1800" dirty="0" err="1">
                    <a:latin typeface="Barlow Condensed" panose="020B0604020202020204" charset="0"/>
                    <a:cs typeface="Times New Roman" panose="02020603050405020304" pitchFamily="18" charset="0"/>
                  </a:rPr>
                  <a:t>chọn</a:t>
                </a:r>
                <a:r>
                  <a:rPr lang="en-US" sz="1800" dirty="0">
                    <a:latin typeface="Barlow Condensed" panose="020B0604020202020204" charset="0"/>
                    <a:cs typeface="Times New Roman" panose="02020603050405020304" pitchFamily="18" charset="0"/>
                  </a:rPr>
                  <a:t> (Selection σ)</a:t>
                </a:r>
              </a:p>
              <a:p>
                <a:pPr marL="914400" lvl="1" indent="-457200" algn="just">
                  <a:buFont typeface="Arial" panose="020B0604020202020204" pitchFamily="34" charset="0"/>
                  <a:buChar char="•"/>
                </a:pPr>
                <a:r>
                  <a:rPr lang="en-US" sz="1800" dirty="0" err="1">
                    <a:latin typeface="Barlow Condensed" panose="020B0604020202020204" charset="0"/>
                    <a:ea typeface="Calibri" panose="020F0502020204030204" pitchFamily="34" charset="0"/>
                    <a:cs typeface="Times New Roman" panose="02020603050405020304" pitchFamily="18" charset="0"/>
                  </a:rPr>
                  <a:t>Phép</a:t>
                </a:r>
                <a:r>
                  <a:rPr lang="en-US" sz="1800" dirty="0">
                    <a:latin typeface="Barlow Condensed" panose="020B0604020202020204" charset="0"/>
                    <a:ea typeface="Calibri" panose="020F0502020204030204" pitchFamily="34" charset="0"/>
                    <a:cs typeface="Times New Roman" panose="02020603050405020304" pitchFamily="18" charset="0"/>
                  </a:rPr>
                  <a:t> </a:t>
                </a:r>
                <a:r>
                  <a:rPr lang="en-US" sz="1800" dirty="0" err="1">
                    <a:latin typeface="Barlow Condensed" panose="020B0604020202020204" charset="0"/>
                    <a:ea typeface="Calibri" panose="020F0502020204030204" pitchFamily="34" charset="0"/>
                    <a:cs typeface="Times New Roman" panose="02020603050405020304" pitchFamily="18" charset="0"/>
                  </a:rPr>
                  <a:t>chiếu</a:t>
                </a:r>
                <a:r>
                  <a:rPr lang="en-US" sz="1800" dirty="0">
                    <a:latin typeface="Barlow Condensed" panose="020B0604020202020204" charset="0"/>
                    <a:ea typeface="Calibri" panose="020F0502020204030204" pitchFamily="34" charset="0"/>
                    <a:cs typeface="Times New Roman" panose="02020603050405020304" pitchFamily="18" charset="0"/>
                  </a:rPr>
                  <a:t> (Projection Π)</a:t>
                </a:r>
              </a:p>
              <a:p>
                <a:pPr marL="914400" lvl="1" indent="-457200" algn="just">
                  <a:buFont typeface="Arial" panose="020B0604020202020204" pitchFamily="34" charset="0"/>
                  <a:buChar char="•"/>
                </a:pPr>
                <a:r>
                  <a:rPr lang="en-US" sz="1800" dirty="0" err="1">
                    <a:latin typeface="Barlow Condensed" panose="020B0604020202020204" charset="0"/>
                    <a:ea typeface="Calibri" panose="020F0502020204030204" pitchFamily="34" charset="0"/>
                    <a:cs typeface="Times New Roman" panose="02020603050405020304" pitchFamily="18" charset="0"/>
                  </a:rPr>
                  <a:t>Phép</a:t>
                </a:r>
                <a:r>
                  <a:rPr lang="en-US" sz="1800" dirty="0">
                    <a:latin typeface="Barlow Condensed" panose="020B0604020202020204" charset="0"/>
                    <a:ea typeface="Calibri" panose="020F0502020204030204" pitchFamily="34" charset="0"/>
                    <a:cs typeface="Times New Roman" panose="02020603050405020304" pitchFamily="18" charset="0"/>
                  </a:rPr>
                  <a:t> </a:t>
                </a:r>
                <a:r>
                  <a:rPr lang="en-US" sz="1800" dirty="0" err="1">
                    <a:latin typeface="Barlow Condensed" panose="020B0604020202020204" charset="0"/>
                    <a:ea typeface="Calibri" panose="020F0502020204030204" pitchFamily="34" charset="0"/>
                    <a:cs typeface="Times New Roman" panose="02020603050405020304" pitchFamily="18" charset="0"/>
                  </a:rPr>
                  <a:t>hội</a:t>
                </a:r>
                <a:r>
                  <a:rPr lang="en-US" sz="1800" dirty="0">
                    <a:latin typeface="Barlow Condensed" panose="020B0604020202020204" charset="0"/>
                    <a:ea typeface="Calibri" panose="020F0502020204030204" pitchFamily="34" charset="0"/>
                    <a:cs typeface="Times New Roman" panose="02020603050405020304" pitchFamily="18" charset="0"/>
                  </a:rPr>
                  <a:t> (Union </a:t>
                </a:r>
                <a14:m>
                  <m:oMath xmlns:m="http://schemas.openxmlformats.org/officeDocument/2006/math">
                    <m:r>
                      <a:rPr lang="en-US" sz="1800" i="1">
                        <a:latin typeface="Cambria Math" panose="02040503050406030204" pitchFamily="18" charset="0"/>
                        <a:ea typeface="Calibri" panose="020F0502020204030204" pitchFamily="34" charset="0"/>
                        <a:cs typeface="Times New Roman" panose="02020603050405020304" pitchFamily="18" charset="0"/>
                      </a:rPr>
                      <m:t>∪</m:t>
                    </m:r>
                  </m:oMath>
                </a14:m>
                <a:r>
                  <a:rPr lang="en-US" sz="1800" dirty="0">
                    <a:latin typeface="Barlow Condensed" panose="020B0604020202020204" charset="0"/>
                    <a:ea typeface="Times New Roman" panose="02020603050405020304" pitchFamily="18" charset="0"/>
                    <a:cs typeface="Times New Roman" panose="02020603050405020304" pitchFamily="18" charset="0"/>
                  </a:rPr>
                  <a:t>)</a:t>
                </a:r>
              </a:p>
              <a:p>
                <a:pPr marL="914400" lvl="1" indent="-457200" algn="just">
                  <a:buFont typeface="Arial" panose="020B0604020202020204" pitchFamily="34" charset="0"/>
                  <a:buChar char="•"/>
                </a:pPr>
                <a:r>
                  <a:rPr lang="en-US" sz="1800" dirty="0" err="1">
                    <a:latin typeface="Barlow Condensed" panose="020B0604020202020204" charset="0"/>
                    <a:ea typeface="Calibri" panose="020F0502020204030204" pitchFamily="34" charset="0"/>
                    <a:cs typeface="Times New Roman" panose="02020603050405020304" pitchFamily="18" charset="0"/>
                  </a:rPr>
                  <a:t>Phép</a:t>
                </a:r>
                <a:r>
                  <a:rPr lang="en-US" sz="1800" dirty="0">
                    <a:latin typeface="Barlow Condensed" panose="020B0604020202020204" charset="0"/>
                    <a:ea typeface="Calibri" panose="020F0502020204030204" pitchFamily="34" charset="0"/>
                    <a:cs typeface="Times New Roman" panose="02020603050405020304" pitchFamily="18" charset="0"/>
                  </a:rPr>
                  <a:t> </a:t>
                </a:r>
                <a:r>
                  <a:rPr lang="en-US" sz="1800" dirty="0" err="1">
                    <a:latin typeface="Barlow Condensed" panose="020B0604020202020204" charset="0"/>
                    <a:ea typeface="Calibri" panose="020F0502020204030204" pitchFamily="34" charset="0"/>
                    <a:cs typeface="Times New Roman" panose="02020603050405020304" pitchFamily="18" charset="0"/>
                  </a:rPr>
                  <a:t>hiệu</a:t>
                </a:r>
                <a:r>
                  <a:rPr lang="en-US" sz="1800" dirty="0">
                    <a:latin typeface="Barlow Condensed" panose="020B0604020202020204" charset="0"/>
                    <a:ea typeface="Calibri" panose="020F0502020204030204" pitchFamily="34" charset="0"/>
                    <a:cs typeface="Times New Roman" panose="02020603050405020304" pitchFamily="18" charset="0"/>
                  </a:rPr>
                  <a:t> (Set Difference - )</a:t>
                </a:r>
              </a:p>
              <a:p>
                <a:pPr marL="914400" lvl="1" indent="-457200" algn="just">
                  <a:buFont typeface="Arial" panose="020B0604020202020204" pitchFamily="34" charset="0"/>
                  <a:buChar char="•"/>
                </a:pPr>
                <a:r>
                  <a:rPr lang="en-US" sz="1800" dirty="0" err="1">
                    <a:latin typeface="Barlow Condensed" panose="020B0604020202020204" charset="0"/>
                    <a:ea typeface="Calibri" panose="020F0502020204030204" pitchFamily="34" charset="0"/>
                    <a:cs typeface="Times New Roman" panose="02020603050405020304" pitchFamily="18" charset="0"/>
                  </a:rPr>
                  <a:t>Phép</a:t>
                </a:r>
                <a:r>
                  <a:rPr lang="en-US" sz="1800" dirty="0">
                    <a:latin typeface="Barlow Condensed" panose="020B0604020202020204" charset="0"/>
                    <a:ea typeface="Calibri" panose="020F0502020204030204" pitchFamily="34" charset="0"/>
                    <a:cs typeface="Times New Roman" panose="02020603050405020304" pitchFamily="18" charset="0"/>
                  </a:rPr>
                  <a:t> </a:t>
                </a:r>
                <a:r>
                  <a:rPr lang="en-US" sz="1800" dirty="0" err="1">
                    <a:latin typeface="Barlow Condensed" panose="020B0604020202020204" charset="0"/>
                    <a:ea typeface="Calibri" panose="020F0502020204030204" pitchFamily="34" charset="0"/>
                    <a:cs typeface="Times New Roman" panose="02020603050405020304" pitchFamily="18" charset="0"/>
                  </a:rPr>
                  <a:t>tích</a:t>
                </a:r>
                <a:r>
                  <a:rPr lang="en-US" sz="1800" dirty="0">
                    <a:latin typeface="Barlow Condensed" panose="020B0604020202020204" charset="0"/>
                    <a:ea typeface="Calibri" panose="020F0502020204030204" pitchFamily="34" charset="0"/>
                    <a:cs typeface="Times New Roman" panose="02020603050405020304" pitchFamily="18" charset="0"/>
                  </a:rPr>
                  <a:t> </a:t>
                </a:r>
                <a:r>
                  <a:rPr lang="en-US" sz="1800" dirty="0" err="1">
                    <a:latin typeface="Barlow Condensed" panose="020B0604020202020204" charset="0"/>
                    <a:ea typeface="Calibri" panose="020F0502020204030204" pitchFamily="34" charset="0"/>
                    <a:cs typeface="Times New Roman" panose="02020603050405020304" pitchFamily="18" charset="0"/>
                  </a:rPr>
                  <a:t>Descarte</a:t>
                </a:r>
                <a:r>
                  <a:rPr lang="en-US" sz="1800" dirty="0">
                    <a:latin typeface="Barlow Condensed" panose="020B0604020202020204" charset="0"/>
                    <a:ea typeface="Calibri" panose="020F0502020204030204" pitchFamily="34" charset="0"/>
                    <a:cs typeface="Times New Roman" panose="02020603050405020304" pitchFamily="18" charset="0"/>
                  </a:rPr>
                  <a:t> (Cartesian product x)</a:t>
                </a:r>
                <a:endParaRPr lang="en-US" sz="1800" dirty="0" smtClean="0">
                  <a:latin typeface="Barlow Condensed" panose="020B0604020202020204" charset="0"/>
                </a:endParaRPr>
              </a:p>
              <a:p>
                <a:pPr marL="285750" indent="-285750">
                  <a:buFont typeface="Courier New" panose="02070309020205020404" pitchFamily="49" charset="0"/>
                  <a:buChar char="o"/>
                </a:pPr>
                <a:r>
                  <a:rPr lang="en-US" sz="1800" dirty="0" err="1" smtClean="0">
                    <a:latin typeface="Barlow Condensed" panose="020B0604020202020204" charset="0"/>
                  </a:rPr>
                  <a:t>Phép</a:t>
                </a:r>
                <a:r>
                  <a:rPr lang="en-US" sz="1800" dirty="0" smtClean="0">
                    <a:latin typeface="Barlow Condensed" panose="020B0604020202020204" charset="0"/>
                  </a:rPr>
                  <a:t> </a:t>
                </a:r>
                <a:r>
                  <a:rPr lang="en-US" sz="1800" dirty="0" err="1" smtClean="0">
                    <a:latin typeface="Barlow Condensed" panose="020B0604020202020204" charset="0"/>
                  </a:rPr>
                  <a:t>toán</a:t>
                </a:r>
                <a:r>
                  <a:rPr lang="en-US" sz="1800" dirty="0" smtClean="0">
                    <a:latin typeface="Barlow Condensed" panose="020B0604020202020204" charset="0"/>
                  </a:rPr>
                  <a:t> </a:t>
                </a:r>
                <a:r>
                  <a:rPr lang="en-US" sz="1800" dirty="0" err="1" smtClean="0">
                    <a:latin typeface="Barlow Condensed" panose="020B0604020202020204" charset="0"/>
                  </a:rPr>
                  <a:t>mở</a:t>
                </a:r>
                <a:r>
                  <a:rPr lang="en-US" sz="1800" dirty="0" smtClean="0">
                    <a:latin typeface="Barlow Condensed" panose="020B0604020202020204" charset="0"/>
                  </a:rPr>
                  <a:t> </a:t>
                </a:r>
                <a:r>
                  <a:rPr lang="en-US" sz="1800" dirty="0" err="1" smtClean="0">
                    <a:latin typeface="Barlow Condensed" panose="020B0604020202020204" charset="0"/>
                  </a:rPr>
                  <a:t>rộng</a:t>
                </a:r>
                <a:r>
                  <a:rPr lang="en-US" sz="1800" dirty="0" smtClean="0">
                    <a:latin typeface="Barlow Condensed" panose="020B0604020202020204" charset="0"/>
                  </a:rPr>
                  <a:t>:</a:t>
                </a:r>
              </a:p>
              <a:p>
                <a:pPr marL="922338" lvl="2" indent="-465138" algn="just">
                  <a:buFont typeface="Arial" panose="020B0604020202020204" pitchFamily="34" charset="0"/>
                  <a:buChar char="•"/>
                </a:pPr>
                <a:r>
                  <a:rPr lang="en-CA" sz="1800" dirty="0">
                    <a:latin typeface="Barlow Condensed" panose="020B0604020202020204" charset="0"/>
                    <a:cs typeface="Times New Roman" panose="02020603050405020304" pitchFamily="18" charset="0"/>
                  </a:rPr>
                  <a:t>Phép </a:t>
                </a:r>
                <a:r>
                  <a:rPr lang="en-CA" sz="1800" dirty="0" err="1">
                    <a:latin typeface="Barlow Condensed" panose="020B0604020202020204" charset="0"/>
                    <a:cs typeface="Times New Roman" panose="02020603050405020304" pitchFamily="18" charset="0"/>
                  </a:rPr>
                  <a:t>giao</a:t>
                </a:r>
                <a:r>
                  <a:rPr lang="en-CA" sz="1800" dirty="0">
                    <a:latin typeface="Barlow Condensed" panose="020B0604020202020204" charset="0"/>
                    <a:cs typeface="Times New Roman" panose="02020603050405020304" pitchFamily="18" charset="0"/>
                  </a:rPr>
                  <a:t> (Intersection </a:t>
                </a:r>
                <a14:m>
                  <m:oMath xmlns:m="http://schemas.openxmlformats.org/officeDocument/2006/math">
                    <m:r>
                      <a:rPr lang="en-US" sz="1800" i="1">
                        <a:latin typeface="Cambria Math" panose="02040503050406030204" pitchFamily="18" charset="0"/>
                      </a:rPr>
                      <m:t>∩</m:t>
                    </m:r>
                  </m:oMath>
                </a14:m>
                <a:r>
                  <a:rPr lang="en-CA" sz="1800" dirty="0">
                    <a:latin typeface="Barlow Condensed" panose="020B0604020202020204" charset="0"/>
                    <a:cs typeface="Times New Roman" panose="02020603050405020304" pitchFamily="18" charset="0"/>
                  </a:rPr>
                  <a:t> )</a:t>
                </a:r>
              </a:p>
              <a:p>
                <a:pPr marL="922338" lvl="2" indent="-465138" algn="just">
                  <a:buFont typeface="Arial" panose="020B0604020202020204" pitchFamily="34" charset="0"/>
                  <a:buChar char="•"/>
                </a:pPr>
                <a:r>
                  <a:rPr lang="en-CA" sz="1800" dirty="0" err="1">
                    <a:latin typeface="Barlow Condensed" panose="020B0604020202020204" charset="0"/>
                    <a:cs typeface="Times New Roman" panose="02020603050405020304" pitchFamily="18" charset="0"/>
                  </a:rPr>
                  <a:t>Phép</a:t>
                </a:r>
                <a:r>
                  <a:rPr lang="en-CA" sz="1800" dirty="0">
                    <a:latin typeface="Barlow Condensed" panose="020B0604020202020204" charset="0"/>
                    <a:cs typeface="Times New Roman" panose="02020603050405020304" pitchFamily="18" charset="0"/>
                  </a:rPr>
                  <a:t> Theta </a:t>
                </a:r>
                <a:r>
                  <a:rPr lang="en-CA" sz="1800" dirty="0" err="1">
                    <a:latin typeface="Barlow Condensed" panose="020B0604020202020204" charset="0"/>
                    <a:cs typeface="Times New Roman" panose="02020603050405020304" pitchFamily="18" charset="0"/>
                  </a:rPr>
                  <a:t>kết</a:t>
                </a:r>
                <a:r>
                  <a:rPr lang="en-CA" sz="1800" dirty="0">
                    <a:latin typeface="Barlow Condensed" panose="020B0604020202020204" charset="0"/>
                    <a:cs typeface="Times New Roman" panose="02020603050405020304" pitchFamily="18" charset="0"/>
                  </a:rPr>
                  <a:t> (</a:t>
                </a:r>
                <a14:m>
                  <m:oMath xmlns:m="http://schemas.openxmlformats.org/officeDocument/2006/math">
                    <m:r>
                      <m:rPr>
                        <m:sty m:val="p"/>
                      </m:rPr>
                      <a:rPr lang="en-US" sz="1800">
                        <a:latin typeface="Cambria Math" panose="02040503050406030204" pitchFamily="18" charset="0"/>
                        <a:ea typeface="Calibri" panose="020F0502020204030204" pitchFamily="34" charset="0"/>
                        <a:cs typeface="Times New Roman" panose="02020603050405020304" pitchFamily="18" charset="0"/>
                      </a:rPr>
                      <m:t>θ</m:t>
                    </m:r>
                    <m:r>
                      <a:rPr lang="en-US" sz="18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800">
                        <a:latin typeface="Cambria Math" panose="02040503050406030204" pitchFamily="18" charset="0"/>
                        <a:ea typeface="Calibri" panose="020F0502020204030204" pitchFamily="34" charset="0"/>
                        <a:cs typeface="Times New Roman" panose="02020603050405020304" pitchFamily="18" charset="0"/>
                      </a:rPr>
                      <m:t>join</m:t>
                    </m:r>
                  </m:oMath>
                </a14:m>
                <a:r>
                  <a:rPr lang="en-CA" sz="1800" dirty="0">
                    <a:latin typeface="Barlow Condensed" panose="020B0604020202020204" charset="0"/>
                    <a:cs typeface="Times New Roman" panose="02020603050405020304" pitchFamily="18" charset="0"/>
                  </a:rPr>
                  <a:t>)</a:t>
                </a:r>
              </a:p>
              <a:p>
                <a:pPr marL="922338" lvl="2" indent="-465138" algn="just">
                  <a:buFont typeface="Arial" panose="020B0604020202020204" pitchFamily="34" charset="0"/>
                  <a:buChar char="•"/>
                </a:pPr>
                <a:r>
                  <a:rPr lang="en-CA" sz="1800" dirty="0" err="1">
                    <a:latin typeface="Barlow Condensed" panose="020B0604020202020204" charset="0"/>
                    <a:cs typeface="Times New Roman" panose="02020603050405020304" pitchFamily="18" charset="0"/>
                  </a:rPr>
                  <a:t>Phép</a:t>
                </a:r>
                <a:r>
                  <a:rPr lang="en-CA" sz="1800" dirty="0">
                    <a:latin typeface="Barlow Condensed" panose="020B0604020202020204" charset="0"/>
                    <a:cs typeface="Times New Roman" panose="02020603050405020304" pitchFamily="18" charset="0"/>
                  </a:rPr>
                  <a:t> </a:t>
                </a:r>
                <a:r>
                  <a:rPr lang="en-CA" sz="1800" dirty="0" err="1">
                    <a:latin typeface="Barlow Condensed" panose="020B0604020202020204" charset="0"/>
                    <a:cs typeface="Times New Roman" panose="02020603050405020304" pitchFamily="18" charset="0"/>
                  </a:rPr>
                  <a:t>kết</a:t>
                </a:r>
                <a:r>
                  <a:rPr lang="en-CA" sz="1800" dirty="0">
                    <a:latin typeface="Barlow Condensed" panose="020B0604020202020204" charset="0"/>
                    <a:cs typeface="Times New Roman" panose="02020603050405020304" pitchFamily="18" charset="0"/>
                  </a:rPr>
                  <a:t> </a:t>
                </a:r>
                <a:r>
                  <a:rPr lang="en-CA" sz="1800" dirty="0" err="1">
                    <a:latin typeface="Barlow Condensed" panose="020B0604020202020204" charset="0"/>
                    <a:cs typeface="Times New Roman" panose="02020603050405020304" pitchFamily="18" charset="0"/>
                  </a:rPr>
                  <a:t>bằng</a:t>
                </a:r>
                <a:r>
                  <a:rPr lang="en-CA" sz="1800" dirty="0">
                    <a:latin typeface="Barlow Condensed" panose="020B0604020202020204" charset="0"/>
                    <a:cs typeface="Times New Roman" panose="02020603050405020304" pitchFamily="18" charset="0"/>
                  </a:rPr>
                  <a:t> (</a:t>
                </a:r>
                <a:r>
                  <a:rPr lang="en-CA" sz="1800" dirty="0" err="1">
                    <a:latin typeface="Barlow Condensed" panose="020B0604020202020204" charset="0"/>
                    <a:cs typeface="Times New Roman" panose="02020603050405020304" pitchFamily="18" charset="0"/>
                  </a:rPr>
                  <a:t>equi</a:t>
                </a:r>
                <a:r>
                  <a:rPr lang="en-CA" sz="1800" dirty="0">
                    <a:latin typeface="Barlow Condensed" panose="020B0604020202020204" charset="0"/>
                    <a:cs typeface="Times New Roman" panose="02020603050405020304" pitchFamily="18" charset="0"/>
                  </a:rPr>
                  <a:t>-join)</a:t>
                </a:r>
              </a:p>
              <a:p>
                <a:pPr marL="922338" lvl="2" indent="-465138" algn="just">
                  <a:buFont typeface="Arial" panose="020B0604020202020204" pitchFamily="34" charset="0"/>
                  <a:buChar char="•"/>
                </a:pPr>
                <a:r>
                  <a:rPr lang="en-CA" sz="1800" dirty="0" err="1">
                    <a:latin typeface="Barlow Condensed" panose="020B0604020202020204" charset="0"/>
                    <a:cs typeface="Times New Roman" panose="02020603050405020304" pitchFamily="18" charset="0"/>
                  </a:rPr>
                  <a:t>Phép</a:t>
                </a:r>
                <a:r>
                  <a:rPr lang="en-CA" sz="1800" dirty="0">
                    <a:latin typeface="Barlow Condensed" panose="020B0604020202020204" charset="0"/>
                    <a:cs typeface="Times New Roman" panose="02020603050405020304" pitchFamily="18" charset="0"/>
                  </a:rPr>
                  <a:t> </a:t>
                </a:r>
                <a:r>
                  <a:rPr lang="en-CA" sz="1800" dirty="0" err="1">
                    <a:latin typeface="Barlow Condensed" panose="020B0604020202020204" charset="0"/>
                    <a:cs typeface="Times New Roman" panose="02020603050405020304" pitchFamily="18" charset="0"/>
                  </a:rPr>
                  <a:t>kết</a:t>
                </a:r>
                <a:r>
                  <a:rPr lang="en-CA" sz="1800" dirty="0">
                    <a:latin typeface="Barlow Condensed" panose="020B0604020202020204" charset="0"/>
                    <a:cs typeface="Times New Roman" panose="02020603050405020304" pitchFamily="18" charset="0"/>
                  </a:rPr>
                  <a:t> </a:t>
                </a:r>
                <a:r>
                  <a:rPr lang="en-CA" sz="1800" dirty="0" err="1">
                    <a:latin typeface="Barlow Condensed" panose="020B0604020202020204" charset="0"/>
                    <a:cs typeface="Times New Roman" panose="02020603050405020304" pitchFamily="18" charset="0"/>
                  </a:rPr>
                  <a:t>tự</a:t>
                </a:r>
                <a:r>
                  <a:rPr lang="en-CA" sz="1800" dirty="0">
                    <a:latin typeface="Barlow Condensed" panose="020B0604020202020204" charset="0"/>
                    <a:cs typeface="Times New Roman" panose="02020603050405020304" pitchFamily="18" charset="0"/>
                  </a:rPr>
                  <a:t> </a:t>
                </a:r>
                <a:r>
                  <a:rPr lang="en-CA" sz="1800" dirty="0" err="1">
                    <a:latin typeface="Barlow Condensed" panose="020B0604020202020204" charset="0"/>
                    <a:cs typeface="Times New Roman" panose="02020603050405020304" pitchFamily="18" charset="0"/>
                  </a:rPr>
                  <a:t>nhiên</a:t>
                </a:r>
                <a:r>
                  <a:rPr lang="en-CA" sz="1800" dirty="0">
                    <a:latin typeface="Barlow Condensed" panose="020B0604020202020204" charset="0"/>
                    <a:cs typeface="Times New Roman" panose="02020603050405020304" pitchFamily="18" charset="0"/>
                  </a:rPr>
                  <a:t> (natural-join)</a:t>
                </a:r>
              </a:p>
              <a:p>
                <a:pPr marL="914400" lvl="1" indent="-457200" algn="just">
                  <a:buFont typeface="Arial" panose="020B0604020202020204" pitchFamily="34" charset="0"/>
                  <a:buChar char="•"/>
                </a:pPr>
                <a:r>
                  <a:rPr lang="en-US" sz="1800" dirty="0" err="1">
                    <a:latin typeface="Barlow Condensed" panose="020B0604020202020204" charset="0"/>
                    <a:ea typeface="Calibri" panose="020F0502020204030204" pitchFamily="34" charset="0"/>
                    <a:cs typeface="Times New Roman" panose="02020603050405020304" pitchFamily="18" charset="0"/>
                  </a:rPr>
                  <a:t>Phép</a:t>
                </a:r>
                <a:r>
                  <a:rPr lang="en-US" sz="1800" dirty="0">
                    <a:latin typeface="Barlow Condensed" panose="020B0604020202020204" charset="0"/>
                    <a:ea typeface="Calibri" panose="020F0502020204030204" pitchFamily="34" charset="0"/>
                    <a:cs typeface="Times New Roman" panose="02020603050405020304" pitchFamily="18" charset="0"/>
                  </a:rPr>
                  <a:t> </a:t>
                </a:r>
                <a:r>
                  <a:rPr lang="en-US" sz="1800" dirty="0" err="1">
                    <a:latin typeface="Barlow Condensed" panose="020B0604020202020204" charset="0"/>
                    <a:ea typeface="Calibri" panose="020F0502020204030204" pitchFamily="34" charset="0"/>
                    <a:cs typeface="Times New Roman" panose="02020603050405020304" pitchFamily="18" charset="0"/>
                  </a:rPr>
                  <a:t>kết</a:t>
                </a:r>
                <a:r>
                  <a:rPr lang="en-US" sz="1800" dirty="0">
                    <a:latin typeface="Barlow Condensed" panose="020B0604020202020204" charset="0"/>
                    <a:ea typeface="Calibri" panose="020F0502020204030204" pitchFamily="34" charset="0"/>
                    <a:cs typeface="Times New Roman" panose="02020603050405020304" pitchFamily="18" charset="0"/>
                  </a:rPr>
                  <a:t> </a:t>
                </a:r>
                <a:r>
                  <a:rPr lang="en-US" sz="1800" dirty="0" err="1">
                    <a:latin typeface="Barlow Condensed" panose="020B0604020202020204" charset="0"/>
                    <a:ea typeface="Calibri" panose="020F0502020204030204" pitchFamily="34" charset="0"/>
                    <a:cs typeface="Times New Roman" panose="02020603050405020304" pitchFamily="18" charset="0"/>
                  </a:rPr>
                  <a:t>nửa</a:t>
                </a:r>
                <a:r>
                  <a:rPr lang="en-US" sz="1800" dirty="0">
                    <a:latin typeface="Barlow Condensed" panose="020B0604020202020204" charset="0"/>
                    <a:ea typeface="Calibri" panose="020F0502020204030204" pitchFamily="34" charset="0"/>
                    <a:cs typeface="Times New Roman" panose="02020603050405020304" pitchFamily="18" charset="0"/>
                  </a:rPr>
                  <a:t> (semi-join  </a:t>
                </a:r>
                <a:r>
                  <a:rPr lang="en-US" sz="1800" dirty="0" smtClean="0">
                    <a:latin typeface="Barlow Condensed" panose="020B0604020202020204" charset="0"/>
                    <a:ea typeface="Calibri" panose="020F0502020204030204" pitchFamily="34" charset="0"/>
                    <a:cs typeface="Times New Roman" panose="02020603050405020304" pitchFamily="18" charset="0"/>
                  </a:rPr>
                  <a:t>         </a:t>
                </a:r>
                <a:r>
                  <a:rPr lang="en-US" sz="1800" dirty="0">
                    <a:latin typeface="Barlow Condensed" panose="020B0604020202020204" charset="0"/>
                    <a:ea typeface="Calibri" panose="020F0502020204030204" pitchFamily="34" charset="0"/>
                    <a:cs typeface="Times New Roman" panose="02020603050405020304" pitchFamily="18" charset="0"/>
                  </a:rPr>
                  <a:t>)</a:t>
                </a:r>
              </a:p>
              <a:p>
                <a:pPr marL="914400" lvl="1" indent="-457200" algn="just">
                  <a:buFont typeface="Arial" panose="020B0604020202020204" pitchFamily="34" charset="0"/>
                  <a:buChar char="•"/>
                </a:pPr>
                <a:r>
                  <a:rPr lang="en-US" sz="1800" dirty="0" err="1">
                    <a:latin typeface="Barlow Condensed" panose="020B0604020202020204" charset="0"/>
                    <a:ea typeface="Calibri" panose="020F0502020204030204" pitchFamily="34" charset="0"/>
                    <a:cs typeface="Times New Roman" panose="02020603050405020304" pitchFamily="18" charset="0"/>
                  </a:rPr>
                  <a:t>Phép</a:t>
                </a:r>
                <a:r>
                  <a:rPr lang="en-US" sz="1800" dirty="0">
                    <a:latin typeface="Barlow Condensed" panose="020B0604020202020204" charset="0"/>
                    <a:ea typeface="Calibri" panose="020F0502020204030204" pitchFamily="34" charset="0"/>
                    <a:cs typeface="Times New Roman" panose="02020603050405020304" pitchFamily="18" charset="0"/>
                  </a:rPr>
                  <a:t> </a:t>
                </a:r>
                <a:r>
                  <a:rPr lang="en-US" sz="1800" dirty="0" err="1">
                    <a:latin typeface="Barlow Condensed" panose="020B0604020202020204" charset="0"/>
                    <a:ea typeface="Calibri" panose="020F0502020204030204" pitchFamily="34" charset="0"/>
                    <a:cs typeface="Times New Roman" panose="02020603050405020304" pitchFamily="18" charset="0"/>
                  </a:rPr>
                  <a:t>kết</a:t>
                </a:r>
                <a:r>
                  <a:rPr lang="en-US" sz="1800" dirty="0">
                    <a:latin typeface="Barlow Condensed" panose="020B0604020202020204" charset="0"/>
                    <a:ea typeface="Calibri" panose="020F0502020204030204" pitchFamily="34" charset="0"/>
                    <a:cs typeface="Times New Roman" panose="02020603050405020304" pitchFamily="18" charset="0"/>
                  </a:rPr>
                  <a:t> </a:t>
                </a:r>
                <a:r>
                  <a:rPr lang="en-US" sz="1800" dirty="0" err="1">
                    <a:latin typeface="Barlow Condensed" panose="020B0604020202020204" charset="0"/>
                    <a:ea typeface="Calibri" panose="020F0502020204030204" pitchFamily="34" charset="0"/>
                    <a:cs typeface="Times New Roman" panose="02020603050405020304" pitchFamily="18" charset="0"/>
                  </a:rPr>
                  <a:t>ngoài</a:t>
                </a:r>
                <a:r>
                  <a:rPr lang="en-US" sz="1800" dirty="0">
                    <a:latin typeface="Barlow Condensed" panose="020B0604020202020204" charset="0"/>
                    <a:ea typeface="Calibri" panose="020F0502020204030204" pitchFamily="34" charset="0"/>
                    <a:cs typeface="Times New Roman" panose="02020603050405020304" pitchFamily="18" charset="0"/>
                  </a:rPr>
                  <a:t> (outer-join)</a:t>
                </a:r>
              </a:p>
              <a:p>
                <a:pPr marL="914400" lvl="1" indent="-457200" algn="just">
                  <a:buFont typeface="Arial" panose="020B0604020202020204" pitchFamily="34" charset="0"/>
                  <a:buChar char="•"/>
                </a:pPr>
                <a:r>
                  <a:rPr lang="en-US" sz="1800" dirty="0" err="1">
                    <a:latin typeface="Barlow Condensed" panose="020B0604020202020204" charset="0"/>
                    <a:ea typeface="Calibri" panose="020F0502020204030204" pitchFamily="34" charset="0"/>
                    <a:cs typeface="Times New Roman" panose="02020603050405020304" pitchFamily="18" charset="0"/>
                  </a:rPr>
                  <a:t>Phép</a:t>
                </a:r>
                <a:r>
                  <a:rPr lang="en-US" sz="1800" dirty="0">
                    <a:latin typeface="Barlow Condensed" panose="020B0604020202020204" charset="0"/>
                    <a:ea typeface="Calibri" panose="020F0502020204030204" pitchFamily="34" charset="0"/>
                    <a:cs typeface="Times New Roman" panose="02020603050405020304" pitchFamily="18" charset="0"/>
                  </a:rPr>
                  <a:t> chia </a:t>
                </a:r>
                <a:r>
                  <a:rPr lang="en-US" sz="1800" dirty="0">
                    <a:latin typeface="Barlow Condensed" panose="020B0604020202020204" charset="0"/>
                    <a:cs typeface="Times New Roman" panose="02020603050405020304" pitchFamily="18" charset="0"/>
                  </a:rPr>
                  <a:t>(Division  </a:t>
                </a:r>
                <a:r>
                  <a:rPr lang="en-US" sz="1800" b="1" dirty="0">
                    <a:latin typeface="Barlow Condensed" panose="020B0604020202020204" charset="0"/>
                    <a:cs typeface="Times New Roman" panose="02020603050405020304" pitchFamily="18" charset="0"/>
                  </a:rPr>
                  <a:t>÷)</a:t>
                </a:r>
                <a:endParaRPr lang="en-US" sz="1800" dirty="0">
                  <a:latin typeface="Barlow Condensed" panose="020B060402020202020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0" y="961532"/>
                <a:ext cx="6858000" cy="3970318"/>
              </a:xfrm>
              <a:prstGeom prst="rect">
                <a:avLst/>
              </a:prstGeom>
              <a:blipFill>
                <a:blip r:embed="rId3"/>
                <a:stretch>
                  <a:fillRect l="-622" t="-768" b="-1690"/>
                </a:stretch>
              </a:blipFill>
            </p:spPr>
            <p:txBody>
              <a:bodyPr/>
              <a:lstStyle/>
              <a:p>
                <a:r>
                  <a:rPr lang="en-US">
                    <a:noFill/>
                  </a:rPr>
                  <a:t> </a:t>
                </a:r>
              </a:p>
            </p:txBody>
          </p:sp>
        </mc:Fallback>
      </mc:AlternateContent>
      <p:pic>
        <p:nvPicPr>
          <p:cNvPr id="8" name="Picture 7"/>
          <p:cNvPicPr/>
          <p:nvPr/>
        </p:nvPicPr>
        <p:blipFill rotWithShape="1">
          <a:blip r:embed="rId4"/>
          <a:srcRect l="5722" t="13638" r="89455" b="61172"/>
          <a:stretch/>
        </p:blipFill>
        <p:spPr>
          <a:xfrm>
            <a:off x="2924066" y="4051296"/>
            <a:ext cx="382385" cy="190766"/>
          </a:xfrm>
          <a:prstGeom prst="rect">
            <a:avLst/>
          </a:prstGeom>
        </p:spPr>
      </p:pic>
    </p:spTree>
    <p:extLst>
      <p:ext uri="{BB962C8B-B14F-4D97-AF65-F5344CB8AC3E}">
        <p14:creationId xmlns:p14="http://schemas.microsoft.com/office/powerpoint/2010/main" val="337757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6" name="Google Shape;376;p30"/>
              <p:cNvSpPr txBox="1"/>
              <p:nvPr/>
            </p:nvSpPr>
            <p:spPr>
              <a:xfrm>
                <a:off x="470806" y="765955"/>
                <a:ext cx="6147707" cy="378565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000" b="1" i="0" u="none" strike="noStrike" cap="none" dirty="0" err="1">
                    <a:solidFill>
                      <a:srgbClr val="212121"/>
                    </a:solidFill>
                    <a:latin typeface="Barlow Condensed"/>
                    <a:ea typeface="Barlow Condensed"/>
                    <a:cs typeface="Barlow Condensed"/>
                    <a:sym typeface="Barlow Condensed"/>
                  </a:rPr>
                  <a:t>Phép</a:t>
                </a:r>
                <a:r>
                  <a:rPr lang="en-US" sz="3000" b="1" i="0" u="none" strike="noStrike" cap="none" dirty="0">
                    <a:solidFill>
                      <a:srgbClr val="212121"/>
                    </a:solidFill>
                    <a:latin typeface="Barlow Condensed"/>
                    <a:ea typeface="Barlow Condensed"/>
                    <a:cs typeface="Barlow Condensed"/>
                    <a:sym typeface="Barlow Condensed"/>
                  </a:rPr>
                  <a:t> </a:t>
                </a:r>
                <a:r>
                  <a:rPr lang="en-US" sz="3000" b="1" i="0" u="none" strike="noStrike" cap="none" dirty="0" err="1">
                    <a:solidFill>
                      <a:srgbClr val="212121"/>
                    </a:solidFill>
                    <a:latin typeface="Barlow Condensed"/>
                    <a:ea typeface="Barlow Condensed"/>
                    <a:cs typeface="Barlow Condensed"/>
                    <a:sym typeface="Barlow Condensed"/>
                  </a:rPr>
                  <a:t>chọn</a:t>
                </a:r>
                <a:r>
                  <a:rPr lang="en-US" sz="3000" b="1" i="0" u="none" strike="noStrike" cap="none" dirty="0">
                    <a:solidFill>
                      <a:srgbClr val="212121"/>
                    </a:solidFill>
                    <a:latin typeface="Barlow Condensed"/>
                    <a:ea typeface="Barlow Condensed"/>
                    <a:cs typeface="Barlow Condensed"/>
                    <a:sym typeface="Barlow Condensed"/>
                  </a:rPr>
                  <a:t> </a:t>
                </a:r>
                <a:r>
                  <a:rPr lang="en-US" sz="3000" b="1" i="0" u="none" strike="noStrike" cap="none" dirty="0" smtClean="0">
                    <a:solidFill>
                      <a:srgbClr val="212121"/>
                    </a:solidFill>
                    <a:latin typeface="Barlow Condensed"/>
                    <a:ea typeface="Barlow Condensed"/>
                    <a:cs typeface="Barlow Condensed"/>
                    <a:sym typeface="Barlow Condensed"/>
                  </a:rPr>
                  <a:t>(Selection σ</a:t>
                </a:r>
                <a:r>
                  <a:rPr lang="en-US" sz="3000" b="1" i="0" u="none" strike="noStrike" cap="none" dirty="0">
                    <a:solidFill>
                      <a:srgbClr val="212121"/>
                    </a:solidFill>
                    <a:latin typeface="Barlow Condensed"/>
                    <a:ea typeface="Barlow Condensed"/>
                    <a:cs typeface="Barlow Condensed"/>
                    <a:sym typeface="Barlow Condensed"/>
                  </a:rPr>
                  <a:t>)</a:t>
                </a:r>
                <a:endParaRPr sz="3000" b="1" i="0" u="none" strike="noStrike" cap="none" dirty="0">
                  <a:solidFill>
                    <a:srgbClr val="212121"/>
                  </a:solidFill>
                  <a:latin typeface="Barlow Condensed"/>
                  <a:ea typeface="Barlow Condensed"/>
                  <a:cs typeface="Barlow Condensed"/>
                  <a:sym typeface="Barlow Condensed"/>
                </a:endParaRPr>
              </a:p>
              <a:p>
                <a:pPr marL="0" marR="0" lvl="0" indent="0" algn="just" rtl="0">
                  <a:lnSpc>
                    <a:spcPct val="100000"/>
                  </a:lnSpc>
                  <a:spcBef>
                    <a:spcPts val="0"/>
                  </a:spcBef>
                  <a:spcAft>
                    <a:spcPts val="0"/>
                  </a:spcAft>
                  <a:buNone/>
                </a:pPr>
                <a:endParaRPr sz="3000" b="1" i="0" u="none" strike="noStrike" cap="none" dirty="0">
                  <a:solidFill>
                    <a:srgbClr val="212121"/>
                  </a:solidFill>
                  <a:latin typeface="Barlow Condensed"/>
                  <a:ea typeface="Barlow Condensed"/>
                  <a:cs typeface="Barlow Condensed"/>
                  <a:sym typeface="Barlow Condensed"/>
                </a:endParaRPr>
              </a:p>
              <a:p>
                <a:pPr lvl="0"/>
                <a:r>
                  <a:rPr lang="en-US" sz="2000" dirty="0">
                    <a:latin typeface="Times New Roman" panose="02020603050405020304" pitchFamily="18" charset="0"/>
                    <a:cs typeface="Times New Roman" panose="02020603050405020304" pitchFamily="18" charset="0"/>
                  </a:rPr>
                  <a:t>Chọn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hệ</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𝜎</m:t>
                        </m:r>
                      </m:e>
                      <m:sub>
                        <m:r>
                          <a:rPr lang="en-US" sz="3200" i="1">
                            <a:latin typeface="Cambria Math" panose="02040503050406030204" pitchFamily="18" charset="0"/>
                          </a:rPr>
                          <m:t>𝐹</m:t>
                        </m:r>
                      </m:sub>
                    </m:sSub>
                    <m:d>
                      <m:dPr>
                        <m:ctrlPr>
                          <a:rPr lang="en-US" sz="3200" i="1">
                            <a:latin typeface="Cambria Math" panose="02040503050406030204" pitchFamily="18" charset="0"/>
                          </a:rPr>
                        </m:ctrlPr>
                      </m:dPr>
                      <m:e>
                        <m:r>
                          <a:rPr lang="en-US" sz="3200" i="1">
                            <a:latin typeface="Cambria Math" panose="02040503050406030204" pitchFamily="18" charset="0"/>
                          </a:rPr>
                          <m:t>𝑅</m:t>
                        </m:r>
                      </m:e>
                    </m:d>
                  </m:oMath>
                </a14:m>
                <a:endParaRPr lang="en-US" sz="2000" i="1" dirty="0">
                  <a:latin typeface="Times New Roman" panose="02020603050405020304" pitchFamily="18" charset="0"/>
                  <a:cs typeface="Times New Roman" panose="02020603050405020304" pitchFamily="18" charset="0"/>
                </a:endParaRPr>
              </a:p>
              <a:p>
                <a14:m>
                  <m:oMath xmlns:m="http://schemas.openxmlformats.org/officeDocument/2006/math">
                    <m:r>
                      <a:rPr lang="en-US" sz="2000" i="1">
                        <a:latin typeface="Cambria Math" panose="02040503050406030204" pitchFamily="18" charset="0"/>
                      </a:rPr>
                      <m:t>𝑅</m:t>
                    </m:r>
                  </m:oMath>
                </a14:m>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a:t>
                </a:r>
              </a:p>
              <a:p>
                <a14:m>
                  <m:oMath xmlns:m="http://schemas.openxmlformats.org/officeDocument/2006/math">
                    <m:r>
                      <a:rPr lang="en-US" sz="2000" i="1">
                        <a:latin typeface="Cambria Math" panose="02040503050406030204" pitchFamily="18" charset="0"/>
                      </a:rPr>
                      <m:t>𝐹</m:t>
                    </m:r>
                  </m:oMath>
                </a14:m>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biểu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thức</a:t>
                </a:r>
                <a:r>
                  <a:rPr lang="en-US" sz="2000" dirty="0">
                    <a:latin typeface="Times New Roman" panose="02020603050405020304" pitchFamily="18" charset="0"/>
                    <a:cs typeface="Times New Roman" panose="02020603050405020304" pitchFamily="18" charset="0"/>
                  </a:rPr>
                  <a:t> điều </a:t>
                </a:r>
                <a:r>
                  <a:rPr lang="en-US" sz="2000" dirty="0" err="1">
                    <a:latin typeface="Times New Roman" panose="02020603050405020304" pitchFamily="18" charset="0"/>
                    <a:cs typeface="Times New Roman" panose="02020603050405020304" pitchFamily="18" charset="0"/>
                  </a:rPr>
                  <a:t>kiện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gồm</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hoặc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phép</a:t>
                </a:r>
                <a:r>
                  <a:rPr lang="en-US" sz="2000" dirty="0">
                    <a:latin typeface="Times New Roman" panose="02020603050405020304" pitchFamily="18" charset="0"/>
                    <a:ea typeface="Calibri" panose="020F0502020204030204" pitchFamily="34" charset="0"/>
                    <a:cs typeface="Times New Roman" panose="02020603050405020304" pitchFamily="18" charset="0"/>
                  </a:rPr>
                  <a:t> so </a:t>
                </a:r>
                <a:r>
                  <a:rPr lang="en-US" sz="2000" dirty="0" err="1">
                    <a:latin typeface="Times New Roman" panose="02020603050405020304" pitchFamily="18" charset="0"/>
                    <a:ea typeface="Calibri" panose="020F0502020204030204" pitchFamily="34" charset="0"/>
                    <a:cs typeface="Times New Roman" panose="02020603050405020304" pitchFamily="18" charset="0"/>
                  </a:rPr>
                  <a:t>sánh</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&lt;, &gt;, =, </a:t>
                </a:r>
                <a:r>
                  <a:rPr lang="en-US" sz="2000" dirty="0">
                    <a:latin typeface="Times New Roman" panose="02020603050405020304" pitchFamily="18" charset="0"/>
                    <a:cs typeface="Times New Roman" panose="02020603050405020304" pitchFamily="18" charset="0"/>
                    <a:sym typeface="Symbol" charset="0"/>
                  </a:rPr>
                  <a:t></a:t>
                </a:r>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sym typeface="Symbol"/>
                  </a:rPr>
                  <a:t></a:t>
                </a:r>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sym typeface="Symbol" charset="0"/>
                  </a:rPr>
                  <a:t></a:t>
                </a:r>
              </a:p>
              <a:p>
                <a:r>
                  <a:rPr lang="en-US" sz="2000" dirty="0">
                    <a:latin typeface="Times New Roman" panose="02020603050405020304" pitchFamily="18" charset="0"/>
                    <a:ea typeface="Calibri" panose="020F0502020204030204" pitchFamily="34" charset="0"/>
                    <a:cs typeface="Times New Roman" panose="02020603050405020304" pitchFamily="18" charset="0"/>
                    <a:sym typeface="Symbol" charset="0"/>
                  </a:rPr>
                  <a:t>	</a:t>
                </a:r>
                <a:r>
                  <a:rPr lang="en-US" sz="2000" dirty="0" smtClean="0">
                    <a:latin typeface="Times New Roman" panose="02020603050405020304" pitchFamily="18" charset="0"/>
                    <a:ea typeface="Calibri" panose="020F0502020204030204" pitchFamily="34" charset="0"/>
                    <a:cs typeface="Times New Roman" panose="02020603050405020304" pitchFamily="18" charset="0"/>
                    <a:sym typeface="Symbol"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sym typeface="Symbol" charset="0"/>
                  </a:rPr>
                  <a:t>Các</a:t>
                </a:r>
                <a:r>
                  <a:rPr lang="en-US" sz="2000" dirty="0">
                    <a:latin typeface="Times New Roman" panose="02020603050405020304" pitchFamily="18" charset="0"/>
                    <a:ea typeface="Calibri" panose="020F0502020204030204" pitchFamily="34" charset="0"/>
                    <a:cs typeface="Times New Roman" panose="02020603050405020304" pitchFamily="18" charset="0"/>
                    <a:sym typeface="Symbol"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sym typeface="Symbol" charset="0"/>
                  </a:rPr>
                  <a:t>toán</a:t>
                </a:r>
                <a:r>
                  <a:rPr lang="en-US" sz="2000" dirty="0">
                    <a:latin typeface="Times New Roman" panose="02020603050405020304" pitchFamily="18" charset="0"/>
                    <a:ea typeface="Calibri" panose="020F0502020204030204" pitchFamily="34" charset="0"/>
                    <a:cs typeface="Times New Roman" panose="02020603050405020304" pitchFamily="18" charset="0"/>
                    <a:sym typeface="Symbol"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sym typeface="Symbol" charset="0"/>
                  </a:rPr>
                  <a:t>tử</a:t>
                </a:r>
                <a:r>
                  <a:rPr lang="en-US" sz="2000" dirty="0">
                    <a:latin typeface="Times New Roman" panose="02020603050405020304" pitchFamily="18" charset="0"/>
                    <a:ea typeface="Calibri" panose="020F0502020204030204" pitchFamily="34" charset="0"/>
                    <a:cs typeface="Times New Roman" panose="02020603050405020304" pitchFamily="18" charset="0"/>
                    <a:sym typeface="Symbol" charset="0"/>
                  </a:rPr>
                  <a:t> logic: </a:t>
                </a:r>
                <a:r>
                  <a:rPr lang="en-US" sz="2000" dirty="0">
                    <a:latin typeface="Times New Roman" panose="02020603050405020304" pitchFamily="18" charset="0"/>
                    <a:cs typeface="Times New Roman" panose="02020603050405020304" pitchFamily="18" charset="0"/>
                    <a:sym typeface="Symbol"/>
                  </a:rPr>
                  <a:t></a:t>
                </a:r>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sym typeface="Symbol"/>
                  </a:rPr>
                  <a:t></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rtl="0">
                  <a:lnSpc>
                    <a:spcPct val="100000"/>
                  </a:lnSpc>
                  <a:spcBef>
                    <a:spcPts val="0"/>
                  </a:spcBef>
                  <a:spcAft>
                    <a:spcPts val="0"/>
                  </a:spcAft>
                  <a:buNone/>
                </a:pPr>
                <a:endParaRPr sz="2000" b="0" i="0" u="none" strike="noStrike" cap="none" dirty="0">
                  <a:solidFill>
                    <a:srgbClr val="000000"/>
                  </a:solidFill>
                  <a:latin typeface="Barlow Condensed"/>
                  <a:ea typeface="Barlow Condensed"/>
                  <a:cs typeface="Barlow Condensed"/>
                  <a:sym typeface="Barlow Condensed"/>
                </a:endParaRPr>
              </a:p>
              <a:p>
                <a:pPr marL="0" marR="0" lvl="0" indent="0" algn="just" rtl="0">
                  <a:lnSpc>
                    <a:spcPct val="100000"/>
                  </a:lnSpc>
                  <a:spcBef>
                    <a:spcPts val="0"/>
                  </a:spcBef>
                  <a:spcAft>
                    <a:spcPts val="0"/>
                  </a:spcAft>
                  <a:buNone/>
                </a:pPr>
                <a:endParaRPr sz="3000" b="1" i="0" u="none" strike="noStrike" cap="none" dirty="0">
                  <a:solidFill>
                    <a:srgbClr val="212121"/>
                  </a:solidFill>
                  <a:latin typeface="Barlow Condensed"/>
                  <a:ea typeface="Barlow Condensed"/>
                  <a:cs typeface="Barlow Condensed"/>
                  <a:sym typeface="Barlow Condensed"/>
                </a:endParaRPr>
              </a:p>
            </p:txBody>
          </p:sp>
        </mc:Choice>
        <mc:Fallback xmlns="">
          <p:sp>
            <p:nvSpPr>
              <p:cNvPr id="376" name="Google Shape;376;p30"/>
              <p:cNvSpPr txBox="1">
                <a:spLocks noRot="1" noChangeAspect="1" noMove="1" noResize="1" noEditPoints="1" noAdjustHandles="1" noChangeArrowheads="1" noChangeShapeType="1" noTextEdit="1"/>
              </p:cNvSpPr>
              <p:nvPr/>
            </p:nvSpPr>
            <p:spPr>
              <a:xfrm>
                <a:off x="470806" y="765955"/>
                <a:ext cx="6147707" cy="3785652"/>
              </a:xfrm>
              <a:prstGeom prst="rect">
                <a:avLst/>
              </a:prstGeom>
              <a:blipFill>
                <a:blip r:embed="rId3"/>
                <a:stretch>
                  <a:fillRect l="-2279" t="-2254"/>
                </a:stretch>
              </a:blipFill>
              <a:ln>
                <a:noFill/>
              </a:ln>
            </p:spPr>
            <p:txBody>
              <a:bodyPr/>
              <a:lstStyle/>
              <a:p>
                <a:r>
                  <a:rPr lang="en-US">
                    <a:noFill/>
                  </a:rPr>
                  <a:t> </a:t>
                </a:r>
              </a:p>
            </p:txBody>
          </p:sp>
        </mc:Fallback>
      </mc:AlternateContent>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61209" t="32580" r="18191" b="47290"/>
          <a:stretch/>
        </p:blipFill>
        <p:spPr>
          <a:xfrm>
            <a:off x="4402808" y="1767919"/>
            <a:ext cx="2017337" cy="14800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0"/>
          <p:cNvSpPr txBox="1"/>
          <p:nvPr/>
        </p:nvSpPr>
        <p:spPr>
          <a:xfrm>
            <a:off x="470806" y="765955"/>
            <a:ext cx="6147707" cy="378565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000" b="1" i="0" u="none" strike="noStrike" cap="none" dirty="0" err="1">
                <a:solidFill>
                  <a:srgbClr val="212121"/>
                </a:solidFill>
                <a:latin typeface="Barlow Condensed"/>
                <a:ea typeface="Barlow Condensed"/>
                <a:cs typeface="Barlow Condensed"/>
                <a:sym typeface="Barlow Condensed"/>
              </a:rPr>
              <a:t>Phép</a:t>
            </a:r>
            <a:r>
              <a:rPr lang="en-US" sz="3000" b="1" i="0" u="none" strike="noStrike" cap="none" dirty="0">
                <a:solidFill>
                  <a:srgbClr val="212121"/>
                </a:solidFill>
                <a:latin typeface="Barlow Condensed"/>
                <a:ea typeface="Barlow Condensed"/>
                <a:cs typeface="Barlow Condensed"/>
                <a:sym typeface="Barlow Condensed"/>
              </a:rPr>
              <a:t> </a:t>
            </a:r>
            <a:r>
              <a:rPr lang="en-US" sz="3000" b="1" i="0" u="none" strike="noStrike" cap="none" dirty="0" err="1">
                <a:solidFill>
                  <a:srgbClr val="212121"/>
                </a:solidFill>
                <a:latin typeface="Barlow Condensed"/>
                <a:ea typeface="Barlow Condensed"/>
                <a:cs typeface="Barlow Condensed"/>
                <a:sym typeface="Barlow Condensed"/>
              </a:rPr>
              <a:t>chọn</a:t>
            </a:r>
            <a:r>
              <a:rPr lang="en-US" sz="3000" b="1" i="0" u="none" strike="noStrike" cap="none" dirty="0">
                <a:solidFill>
                  <a:srgbClr val="212121"/>
                </a:solidFill>
                <a:latin typeface="Barlow Condensed"/>
                <a:ea typeface="Barlow Condensed"/>
                <a:cs typeface="Barlow Condensed"/>
                <a:sym typeface="Barlow Condensed"/>
              </a:rPr>
              <a:t> </a:t>
            </a:r>
            <a:r>
              <a:rPr lang="en-US" sz="3000" b="1" i="0" u="none" strike="noStrike" cap="none" dirty="0" smtClean="0">
                <a:solidFill>
                  <a:srgbClr val="212121"/>
                </a:solidFill>
                <a:latin typeface="Barlow Condensed"/>
                <a:ea typeface="Barlow Condensed"/>
                <a:cs typeface="Barlow Condensed"/>
                <a:sym typeface="Barlow Condensed"/>
              </a:rPr>
              <a:t>(Selection σ). </a:t>
            </a:r>
            <a:r>
              <a:rPr lang="en-US" sz="3000" b="1" i="0" u="none" strike="noStrike" cap="none" dirty="0" err="1" smtClean="0">
                <a:solidFill>
                  <a:srgbClr val="212121"/>
                </a:solidFill>
                <a:latin typeface="Barlow Condensed"/>
                <a:ea typeface="Barlow Condensed"/>
                <a:cs typeface="Barlow Condensed"/>
                <a:sym typeface="Barlow Condensed"/>
              </a:rPr>
              <a:t>Ví</a:t>
            </a:r>
            <a:r>
              <a:rPr lang="en-US" sz="3000" b="1" i="0" u="none" strike="noStrike" cap="none" dirty="0" smtClean="0">
                <a:solidFill>
                  <a:srgbClr val="212121"/>
                </a:solidFill>
                <a:latin typeface="Barlow Condensed"/>
                <a:ea typeface="Barlow Condensed"/>
                <a:cs typeface="Barlow Condensed"/>
                <a:sym typeface="Barlow Condensed"/>
              </a:rPr>
              <a:t> </a:t>
            </a:r>
            <a:r>
              <a:rPr lang="en-US" sz="3000" b="1" i="0" u="none" strike="noStrike" cap="none" dirty="0" err="1" smtClean="0">
                <a:solidFill>
                  <a:srgbClr val="212121"/>
                </a:solidFill>
                <a:latin typeface="Barlow Condensed"/>
                <a:ea typeface="Barlow Condensed"/>
                <a:cs typeface="Barlow Condensed"/>
                <a:sym typeface="Barlow Condensed"/>
              </a:rPr>
              <a:t>dụ</a:t>
            </a:r>
            <a:r>
              <a:rPr lang="en-US" sz="3000" b="1" dirty="0">
                <a:solidFill>
                  <a:srgbClr val="212121"/>
                </a:solidFill>
                <a:latin typeface="Barlow Condensed"/>
                <a:ea typeface="Barlow Condensed"/>
                <a:cs typeface="Barlow Condensed"/>
                <a:sym typeface="Barlow Condensed"/>
              </a:rPr>
              <a:t>.</a:t>
            </a:r>
            <a:endParaRPr sz="3000" b="1" i="0" u="none" strike="noStrike" cap="none" dirty="0">
              <a:solidFill>
                <a:srgbClr val="212121"/>
              </a:solidFill>
              <a:latin typeface="Barlow Condensed"/>
              <a:ea typeface="Barlow Condensed"/>
              <a:cs typeface="Barlow Condensed"/>
              <a:sym typeface="Barlow Condensed"/>
            </a:endParaRPr>
          </a:p>
          <a:p>
            <a:pPr lvl="1" algn="just"/>
            <a:r>
              <a:rPr lang="en-US" sz="1800" dirty="0" err="1" smtClean="0">
                <a:latin typeface="Barlow Condensed" panose="020B0604020202020204" charset="0"/>
                <a:ea typeface="Calibri" panose="020F0502020204030204" pitchFamily="34" charset="0"/>
                <a:cs typeface="Times New Roman" panose="02020603050405020304" pitchFamily="18" charset="0"/>
              </a:rPr>
              <a:t>Bảng</a:t>
            </a:r>
            <a:r>
              <a:rPr lang="en-US" sz="1800" dirty="0" smtClean="0">
                <a:latin typeface="Barlow Condensed" panose="020B0604020202020204" charset="0"/>
                <a:ea typeface="Calibri" panose="020F0502020204030204" pitchFamily="34" charset="0"/>
                <a:cs typeface="Times New Roman" panose="02020603050405020304" pitchFamily="18" charset="0"/>
              </a:rPr>
              <a:t> KHACHHANG (</a:t>
            </a:r>
            <a:r>
              <a:rPr lang="en-US" sz="1800" dirty="0" err="1" smtClean="0">
                <a:latin typeface="Barlow Condensed" panose="020B0604020202020204" charset="0"/>
                <a:ea typeface="Calibri" panose="020F0502020204030204" pitchFamily="34" charset="0"/>
                <a:cs typeface="Times New Roman" panose="02020603050405020304" pitchFamily="18" charset="0"/>
              </a:rPr>
              <a:t>khách</a:t>
            </a:r>
            <a:r>
              <a:rPr lang="en-US" sz="1800" dirty="0" smtClean="0">
                <a:latin typeface="Barlow Condensed" panose="020B0604020202020204" charset="0"/>
                <a:ea typeface="Calibri" panose="020F0502020204030204" pitchFamily="34" charset="0"/>
                <a:cs typeface="Times New Roman" panose="02020603050405020304" pitchFamily="18" charset="0"/>
              </a:rPr>
              <a:t> </a:t>
            </a:r>
            <a:r>
              <a:rPr lang="en-US" sz="1800" dirty="0" err="1" smtClean="0">
                <a:latin typeface="Barlow Condensed" panose="020B0604020202020204" charset="0"/>
                <a:ea typeface="Calibri" panose="020F0502020204030204" pitchFamily="34" charset="0"/>
                <a:cs typeface="Times New Roman" panose="02020603050405020304" pitchFamily="18" charset="0"/>
              </a:rPr>
              <a:t>hàng</a:t>
            </a:r>
            <a:r>
              <a:rPr lang="en-US" sz="1800" dirty="0" smtClean="0">
                <a:latin typeface="Barlow Condensed" panose="020B0604020202020204" charset="0"/>
                <a:ea typeface="Calibri" panose="020F0502020204030204" pitchFamily="34" charset="0"/>
                <a:cs typeface="Times New Roman" panose="02020603050405020304" pitchFamily="18" charset="0"/>
              </a:rPr>
              <a:t>)</a:t>
            </a:r>
            <a:endParaRPr lang="en-US" sz="1800" dirty="0">
              <a:latin typeface="Barlow Condensed" panose="020B0604020202020204" charset="0"/>
              <a:ea typeface="Calibri" panose="020F0502020204030204" pitchFamily="34" charset="0"/>
              <a:cs typeface="Times New Roman" panose="02020603050405020304" pitchFamily="18" charset="0"/>
            </a:endParaRPr>
          </a:p>
          <a:p>
            <a:pPr marL="0" marR="0" lvl="0" indent="0" algn="just" rtl="0">
              <a:lnSpc>
                <a:spcPct val="100000"/>
              </a:lnSpc>
              <a:spcBef>
                <a:spcPts val="0"/>
              </a:spcBef>
              <a:spcAft>
                <a:spcPts val="0"/>
              </a:spcAft>
              <a:buNone/>
            </a:pPr>
            <a:endParaRPr sz="2000" b="0" i="0" u="none" strike="noStrike" cap="none" dirty="0">
              <a:solidFill>
                <a:srgbClr val="000000"/>
              </a:solidFill>
              <a:latin typeface="Barlow Condensed"/>
              <a:ea typeface="Barlow Condensed"/>
              <a:cs typeface="Barlow Condensed"/>
              <a:sym typeface="Barlow Condensed"/>
            </a:endParaRPr>
          </a:p>
          <a:p>
            <a:pPr marL="0" marR="0" lvl="0" indent="0" algn="just" rtl="0">
              <a:lnSpc>
                <a:spcPct val="100000"/>
              </a:lnSpc>
              <a:spcBef>
                <a:spcPts val="0"/>
              </a:spcBef>
              <a:spcAft>
                <a:spcPts val="0"/>
              </a:spcAft>
              <a:buNone/>
            </a:pPr>
            <a:endParaRPr sz="3000" b="1" i="0" u="none" strike="noStrike" cap="none" dirty="0">
              <a:solidFill>
                <a:srgbClr val="212121"/>
              </a:solidFill>
              <a:latin typeface="Barlow Condensed"/>
              <a:ea typeface="Barlow Condensed"/>
              <a:cs typeface="Barlow Condensed"/>
              <a:sym typeface="Barlow Condensed"/>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264622" y="1636900"/>
            <a:ext cx="6353891" cy="2379426"/>
          </a:xfrm>
          <a:prstGeom prst="rect">
            <a:avLst/>
          </a:prstGeom>
        </p:spPr>
      </p:pic>
    </p:spTree>
    <p:extLst>
      <p:ext uri="{BB962C8B-B14F-4D97-AF65-F5344CB8AC3E}">
        <p14:creationId xmlns:p14="http://schemas.microsoft.com/office/powerpoint/2010/main" val="375999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6" name="Google Shape;376;p30"/>
              <p:cNvSpPr txBox="1"/>
              <p:nvPr/>
            </p:nvSpPr>
            <p:spPr>
              <a:xfrm>
                <a:off x="470806" y="765955"/>
                <a:ext cx="6147707" cy="378565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000" b="1" i="0" u="none" strike="noStrike" cap="none" dirty="0" err="1">
                    <a:solidFill>
                      <a:srgbClr val="212121"/>
                    </a:solidFill>
                    <a:latin typeface="Barlow Condensed"/>
                    <a:ea typeface="Barlow Condensed"/>
                    <a:cs typeface="Barlow Condensed"/>
                    <a:sym typeface="Barlow Condensed"/>
                  </a:rPr>
                  <a:t>Phép</a:t>
                </a:r>
                <a:r>
                  <a:rPr lang="en-US" sz="3000" b="1" i="0" u="none" strike="noStrike" cap="none" dirty="0">
                    <a:solidFill>
                      <a:srgbClr val="212121"/>
                    </a:solidFill>
                    <a:latin typeface="Barlow Condensed"/>
                    <a:ea typeface="Barlow Condensed"/>
                    <a:cs typeface="Barlow Condensed"/>
                    <a:sym typeface="Barlow Condensed"/>
                  </a:rPr>
                  <a:t> </a:t>
                </a:r>
                <a:r>
                  <a:rPr lang="en-US" sz="3000" b="1" i="0" u="none" strike="noStrike" cap="none" dirty="0" err="1">
                    <a:solidFill>
                      <a:srgbClr val="212121"/>
                    </a:solidFill>
                    <a:latin typeface="Barlow Condensed"/>
                    <a:ea typeface="Barlow Condensed"/>
                    <a:cs typeface="Barlow Condensed"/>
                    <a:sym typeface="Barlow Condensed"/>
                  </a:rPr>
                  <a:t>chọn</a:t>
                </a:r>
                <a:r>
                  <a:rPr lang="en-US" sz="3000" b="1" i="0" u="none" strike="noStrike" cap="none" dirty="0">
                    <a:solidFill>
                      <a:srgbClr val="212121"/>
                    </a:solidFill>
                    <a:latin typeface="Barlow Condensed"/>
                    <a:ea typeface="Barlow Condensed"/>
                    <a:cs typeface="Barlow Condensed"/>
                    <a:sym typeface="Barlow Condensed"/>
                  </a:rPr>
                  <a:t> </a:t>
                </a:r>
                <a:r>
                  <a:rPr lang="en-US" sz="3000" b="1" i="0" u="none" strike="noStrike" cap="none" dirty="0" smtClean="0">
                    <a:solidFill>
                      <a:srgbClr val="212121"/>
                    </a:solidFill>
                    <a:latin typeface="Barlow Condensed"/>
                    <a:ea typeface="Barlow Condensed"/>
                    <a:cs typeface="Barlow Condensed"/>
                    <a:sym typeface="Barlow Condensed"/>
                  </a:rPr>
                  <a:t>(Selection σ). </a:t>
                </a:r>
                <a:r>
                  <a:rPr lang="en-US" sz="3000" b="1" i="0" u="none" strike="noStrike" cap="none" dirty="0" err="1" smtClean="0">
                    <a:solidFill>
                      <a:srgbClr val="212121"/>
                    </a:solidFill>
                    <a:latin typeface="Barlow Condensed"/>
                    <a:ea typeface="Barlow Condensed"/>
                    <a:cs typeface="Barlow Condensed"/>
                    <a:sym typeface="Barlow Condensed"/>
                  </a:rPr>
                  <a:t>Ví</a:t>
                </a:r>
                <a:r>
                  <a:rPr lang="en-US" sz="3000" b="1" i="0" u="none" strike="noStrike" cap="none" dirty="0" smtClean="0">
                    <a:solidFill>
                      <a:srgbClr val="212121"/>
                    </a:solidFill>
                    <a:latin typeface="Barlow Condensed"/>
                    <a:ea typeface="Barlow Condensed"/>
                    <a:cs typeface="Barlow Condensed"/>
                    <a:sym typeface="Barlow Condensed"/>
                  </a:rPr>
                  <a:t> </a:t>
                </a:r>
                <a:r>
                  <a:rPr lang="en-US" sz="3000" b="1" i="0" u="none" strike="noStrike" cap="none" dirty="0" err="1" smtClean="0">
                    <a:solidFill>
                      <a:srgbClr val="212121"/>
                    </a:solidFill>
                    <a:latin typeface="Barlow Condensed"/>
                    <a:ea typeface="Barlow Condensed"/>
                    <a:cs typeface="Barlow Condensed"/>
                    <a:sym typeface="Barlow Condensed"/>
                  </a:rPr>
                  <a:t>dụ</a:t>
                </a:r>
                <a:r>
                  <a:rPr lang="en-US" sz="3000" b="1" dirty="0">
                    <a:solidFill>
                      <a:srgbClr val="212121"/>
                    </a:solidFill>
                    <a:latin typeface="Barlow Condensed"/>
                    <a:ea typeface="Barlow Condensed"/>
                    <a:cs typeface="Barlow Condensed"/>
                    <a:sym typeface="Barlow Condensed"/>
                  </a:rPr>
                  <a:t>.</a:t>
                </a:r>
                <a:endParaRPr sz="3000" b="1" i="0" u="none" strike="noStrike" cap="none" dirty="0">
                  <a:solidFill>
                    <a:srgbClr val="212121"/>
                  </a:solidFill>
                  <a:latin typeface="Barlow Condensed"/>
                  <a:ea typeface="Barlow Condensed"/>
                  <a:cs typeface="Barlow Condensed"/>
                  <a:sym typeface="Barlow Condensed"/>
                </a:endParaRPr>
              </a:p>
              <a:p>
                <a:pPr lvl="1" algn="just"/>
                <a:r>
                  <a:rPr lang="en-US" sz="1800" dirty="0" smtClean="0">
                    <a:latin typeface="Barlow Condensed" panose="020B0604020202020204" charset="0"/>
                    <a:ea typeface="Calibri" panose="020F0502020204030204" pitchFamily="34" charset="0"/>
                    <a:cs typeface="Times New Roman" panose="02020603050405020304" pitchFamily="18" charset="0"/>
                  </a:rPr>
                  <a:t>Chọn </a:t>
                </a:r>
                <a:r>
                  <a:rPr lang="en-US" sz="1800" dirty="0" err="1">
                    <a:latin typeface="Barlow Condensed" panose="020B0604020202020204" charset="0"/>
                    <a:ea typeface="Calibri" panose="020F0502020204030204" pitchFamily="34" charset="0"/>
                    <a:cs typeface="Times New Roman" panose="02020603050405020304" pitchFamily="18" charset="0"/>
                  </a:rPr>
                  <a:t>khách</a:t>
                </a:r>
                <a:r>
                  <a:rPr lang="en-US" sz="1800" dirty="0">
                    <a:latin typeface="Barlow Condensed" panose="020B0604020202020204" charset="0"/>
                    <a:ea typeface="Calibri" panose="020F0502020204030204" pitchFamily="34" charset="0"/>
                    <a:cs typeface="Times New Roman" panose="02020603050405020304" pitchFamily="18" charset="0"/>
                  </a:rPr>
                  <a:t> </a:t>
                </a:r>
                <a:r>
                  <a:rPr lang="en-US" sz="1800" dirty="0" err="1">
                    <a:latin typeface="Barlow Condensed" panose="020B0604020202020204" charset="0"/>
                    <a:ea typeface="Calibri" panose="020F0502020204030204" pitchFamily="34" charset="0"/>
                    <a:cs typeface="Times New Roman" panose="02020603050405020304" pitchFamily="18" charset="0"/>
                  </a:rPr>
                  <a:t>hàng</a:t>
                </a:r>
                <a:r>
                  <a:rPr lang="en-US" sz="1800" dirty="0">
                    <a:latin typeface="Barlow Condensed" panose="020B0604020202020204" charset="0"/>
                    <a:ea typeface="Calibri" panose="020F0502020204030204" pitchFamily="34" charset="0"/>
                    <a:cs typeface="Times New Roman" panose="02020603050405020304" pitchFamily="18" charset="0"/>
                  </a:rPr>
                  <a:t> </a:t>
                </a:r>
                <a:r>
                  <a:rPr lang="en-US" sz="1800" dirty="0" err="1">
                    <a:latin typeface="Barlow Condensed" panose="020B0604020202020204" charset="0"/>
                    <a:ea typeface="Calibri" panose="020F0502020204030204" pitchFamily="34" charset="0"/>
                    <a:cs typeface="Times New Roman" panose="02020603050405020304" pitchFamily="18" charset="0"/>
                  </a:rPr>
                  <a:t>có</a:t>
                </a:r>
                <a:r>
                  <a:rPr lang="en-US" sz="1800" dirty="0">
                    <a:latin typeface="Barlow Condensed" panose="020B0604020202020204" charset="0"/>
                    <a:ea typeface="Calibri" panose="020F0502020204030204" pitchFamily="34" charset="0"/>
                    <a:cs typeface="Times New Roman" panose="02020603050405020304" pitchFamily="18" charset="0"/>
                  </a:rPr>
                  <a:t> </a:t>
                </a:r>
                <a:r>
                  <a:rPr lang="en-US" sz="1800" dirty="0" err="1">
                    <a:latin typeface="Barlow Condensed" panose="020B0604020202020204" charset="0"/>
                    <a:ea typeface="Calibri" panose="020F0502020204030204" pitchFamily="34" charset="0"/>
                    <a:cs typeface="Times New Roman" panose="02020603050405020304" pitchFamily="18" charset="0"/>
                  </a:rPr>
                  <a:t>doanh</a:t>
                </a:r>
                <a:r>
                  <a:rPr lang="en-US" sz="1800" dirty="0">
                    <a:latin typeface="Barlow Condensed" panose="020B0604020202020204" charset="0"/>
                    <a:ea typeface="Calibri" panose="020F0502020204030204" pitchFamily="34" charset="0"/>
                    <a:cs typeface="Times New Roman" panose="02020603050405020304" pitchFamily="18" charset="0"/>
                  </a:rPr>
                  <a:t> </a:t>
                </a:r>
                <a:r>
                  <a:rPr lang="en-US" sz="1800" dirty="0" err="1">
                    <a:latin typeface="Barlow Condensed" panose="020B0604020202020204" charset="0"/>
                    <a:ea typeface="Calibri" panose="020F0502020204030204" pitchFamily="34" charset="0"/>
                    <a:cs typeface="Times New Roman" panose="02020603050405020304" pitchFamily="18" charset="0"/>
                  </a:rPr>
                  <a:t>số</a:t>
                </a:r>
                <a:r>
                  <a:rPr lang="en-US" sz="1800" dirty="0">
                    <a:latin typeface="Barlow Condensed" panose="020B0604020202020204" charset="0"/>
                    <a:ea typeface="Calibri" panose="020F0502020204030204" pitchFamily="34" charset="0"/>
                    <a:cs typeface="Times New Roman" panose="02020603050405020304" pitchFamily="18" charset="0"/>
                  </a:rPr>
                  <a:t> </a:t>
                </a:r>
                <a:r>
                  <a:rPr lang="en-US" sz="1800" dirty="0" err="1">
                    <a:latin typeface="Barlow Condensed" panose="020B0604020202020204" charset="0"/>
                    <a:ea typeface="Calibri" panose="020F0502020204030204" pitchFamily="34" charset="0"/>
                    <a:cs typeface="Times New Roman" panose="02020603050405020304" pitchFamily="18" charset="0"/>
                  </a:rPr>
                  <a:t>lớn</a:t>
                </a:r>
                <a:r>
                  <a:rPr lang="en-US" sz="1800" dirty="0">
                    <a:latin typeface="Barlow Condensed" panose="020B0604020202020204" charset="0"/>
                    <a:ea typeface="Calibri" panose="020F0502020204030204" pitchFamily="34" charset="0"/>
                    <a:cs typeface="Times New Roman" panose="02020603050405020304" pitchFamily="18" charset="0"/>
                  </a:rPr>
                  <a:t> </a:t>
                </a:r>
                <a:r>
                  <a:rPr lang="en-US" sz="1800" dirty="0" err="1">
                    <a:latin typeface="Barlow Condensed" panose="020B0604020202020204" charset="0"/>
                    <a:ea typeface="Calibri" panose="020F0502020204030204" pitchFamily="34" charset="0"/>
                    <a:cs typeface="Times New Roman" panose="02020603050405020304" pitchFamily="18" charset="0"/>
                  </a:rPr>
                  <a:t>hơn</a:t>
                </a:r>
                <a:r>
                  <a:rPr lang="en-US" sz="1800" dirty="0">
                    <a:latin typeface="Barlow Condensed" panose="020B0604020202020204" charset="0"/>
                    <a:ea typeface="Calibri" panose="020F0502020204030204" pitchFamily="34" charset="0"/>
                    <a:cs typeface="Times New Roman" panose="02020603050405020304" pitchFamily="18" charset="0"/>
                  </a:rPr>
                  <a:t> </a:t>
                </a:r>
                <a:r>
                  <a:rPr lang="en-US" sz="1800" dirty="0" smtClean="0">
                    <a:latin typeface="Barlow Condensed" panose="020B0604020202020204" charset="0"/>
                    <a:ea typeface="Calibri" panose="020F0502020204030204" pitchFamily="34" charset="0"/>
                    <a:cs typeface="Times New Roman" panose="02020603050405020304" pitchFamily="18" charset="0"/>
                  </a:rPr>
                  <a:t>300.000</a:t>
                </a:r>
                <a:endParaRPr lang="en-US" sz="1800" dirty="0">
                  <a:latin typeface="Barlow Condensed" panose="020B0604020202020204" charset="0"/>
                  <a:ea typeface="Calibri" panose="020F0502020204030204" pitchFamily="34" charset="0"/>
                  <a:cs typeface="Times New Roman" panose="02020603050405020304" pitchFamily="18" charset="0"/>
                </a:endParaRPr>
              </a:p>
              <a:p>
                <a:pPr lvl="1" algn="just"/>
                <a:endParaRPr lang="en-US" sz="1800" dirty="0">
                  <a:latin typeface="Barlow Condensed" panose="020B0604020202020204" charset="0"/>
                  <a:ea typeface="Calibri" panose="020F0502020204030204" pitchFamily="34" charset="0"/>
                  <a:cs typeface="Times New Roman" panose="02020603050405020304" pitchFamily="18" charset="0"/>
                </a:endParaRPr>
              </a:p>
              <a:p>
                <a:pPr lvl="1" algn="just"/>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𝜎</m:t>
                          </m:r>
                        </m:e>
                        <m:sub>
                          <m:r>
                            <a:rPr lang="en-US" sz="1800" i="1">
                              <a:latin typeface="Cambria Math" panose="02040503050406030204" pitchFamily="18" charset="0"/>
                            </a:rPr>
                            <m:t>𝐷𝑂𝐴𝑁𝐻𝑆𝑂</m:t>
                          </m:r>
                          <m:r>
                            <a:rPr lang="en-US" sz="1800" i="1">
                              <a:latin typeface="Cambria Math" panose="02040503050406030204" pitchFamily="18" charset="0"/>
                            </a:rPr>
                            <m:t>&gt;300000 </m:t>
                          </m:r>
                        </m:sub>
                      </m:sSub>
                      <m:r>
                        <a:rPr lang="en-US" sz="1800" i="1">
                          <a:latin typeface="Cambria Math" panose="02040503050406030204" pitchFamily="18" charset="0"/>
                        </a:rPr>
                        <m:t>(</m:t>
                      </m:r>
                      <m:r>
                        <a:rPr lang="en-US" sz="1800" i="1">
                          <a:latin typeface="Cambria Math" panose="02040503050406030204" pitchFamily="18" charset="0"/>
                        </a:rPr>
                        <m:t>𝐾𝐻𝐴𝐶𝐻𝐻𝐴𝑁𝐺</m:t>
                      </m:r>
                      <m:r>
                        <a:rPr lang="en-US" sz="1800" i="1">
                          <a:latin typeface="Cambria Math" panose="02040503050406030204" pitchFamily="18" charset="0"/>
                        </a:rPr>
                        <m:t>)</m:t>
                      </m:r>
                    </m:oMath>
                  </m:oMathPara>
                </a14:m>
                <a:endParaRPr lang="en-US" sz="1800" dirty="0">
                  <a:latin typeface="Barlow Condensed" panose="020B0604020202020204" charset="0"/>
                  <a:ea typeface="Calibri" panose="020F0502020204030204" pitchFamily="34" charset="0"/>
                  <a:cs typeface="Times New Roman" panose="02020603050405020304" pitchFamily="18" charset="0"/>
                </a:endParaRPr>
              </a:p>
              <a:p>
                <a:pPr marL="0" marR="0" lvl="0" indent="0" algn="just" rtl="0">
                  <a:lnSpc>
                    <a:spcPct val="100000"/>
                  </a:lnSpc>
                  <a:spcBef>
                    <a:spcPts val="0"/>
                  </a:spcBef>
                  <a:spcAft>
                    <a:spcPts val="0"/>
                  </a:spcAft>
                  <a:buNone/>
                </a:pPr>
                <a:endParaRPr sz="2000" b="0" i="0" u="none" strike="noStrike" cap="none" dirty="0">
                  <a:solidFill>
                    <a:srgbClr val="000000"/>
                  </a:solidFill>
                  <a:latin typeface="Barlow Condensed"/>
                  <a:ea typeface="Barlow Condensed"/>
                  <a:cs typeface="Barlow Condensed"/>
                  <a:sym typeface="Barlow Condensed"/>
                </a:endParaRPr>
              </a:p>
              <a:p>
                <a:pPr marL="0" marR="0" lvl="0" indent="0" algn="just" rtl="0">
                  <a:lnSpc>
                    <a:spcPct val="100000"/>
                  </a:lnSpc>
                  <a:spcBef>
                    <a:spcPts val="0"/>
                  </a:spcBef>
                  <a:spcAft>
                    <a:spcPts val="0"/>
                  </a:spcAft>
                  <a:buNone/>
                </a:pPr>
                <a:endParaRPr sz="3000" b="1" i="0" u="none" strike="noStrike" cap="none" dirty="0">
                  <a:solidFill>
                    <a:srgbClr val="212121"/>
                  </a:solidFill>
                  <a:latin typeface="Barlow Condensed"/>
                  <a:ea typeface="Barlow Condensed"/>
                  <a:cs typeface="Barlow Condensed"/>
                  <a:sym typeface="Barlow Condensed"/>
                </a:endParaRPr>
              </a:p>
            </p:txBody>
          </p:sp>
        </mc:Choice>
        <mc:Fallback xmlns="">
          <p:sp>
            <p:nvSpPr>
              <p:cNvPr id="376" name="Google Shape;376;p30"/>
              <p:cNvSpPr txBox="1">
                <a:spLocks noRot="1" noChangeAspect="1" noMove="1" noResize="1" noEditPoints="1" noAdjustHandles="1" noChangeArrowheads="1" noChangeShapeType="1" noTextEdit="1"/>
              </p:cNvSpPr>
              <p:nvPr/>
            </p:nvSpPr>
            <p:spPr>
              <a:xfrm>
                <a:off x="470806" y="765955"/>
                <a:ext cx="6147707" cy="3785652"/>
              </a:xfrm>
              <a:prstGeom prst="rect">
                <a:avLst/>
              </a:prstGeom>
              <a:blipFill>
                <a:blip r:embed="rId3"/>
                <a:stretch>
                  <a:fillRect l="-2279" t="-2254"/>
                </a:stretch>
              </a:blipFill>
              <a:ln>
                <a:noFill/>
              </a:ln>
            </p:spPr>
            <p:txBody>
              <a:bodyPr/>
              <a:lstStyle/>
              <a:p>
                <a:r>
                  <a:rPr lang="en-US">
                    <a:noFill/>
                  </a:rPr>
                  <a:t> </a:t>
                </a:r>
              </a:p>
            </p:txBody>
          </p:sp>
        </mc:Fallback>
      </mc:AlternateContent>
      <p:pic>
        <p:nvPicPr>
          <p:cNvPr id="4" name="Picture 3"/>
          <p:cNvPicPr/>
          <p:nvPr/>
        </p:nvPicPr>
        <p:blipFill>
          <a:blip r:embed="rId4">
            <a:extLst>
              <a:ext uri="{28A0092B-C50C-407E-A947-70E740481C1C}">
                <a14:useLocalDpi xmlns:a14="http://schemas.microsoft.com/office/drawing/2010/main" val="0"/>
              </a:ext>
            </a:extLst>
          </a:blip>
          <a:stretch>
            <a:fillRect/>
          </a:stretch>
        </p:blipFill>
        <p:spPr>
          <a:xfrm>
            <a:off x="245660" y="2300390"/>
            <a:ext cx="6318913" cy="1636989"/>
          </a:xfrm>
          <a:prstGeom prst="rect">
            <a:avLst/>
          </a:prstGeom>
        </p:spPr>
      </p:pic>
    </p:spTree>
    <p:extLst>
      <p:ext uri="{BB962C8B-B14F-4D97-AF65-F5344CB8AC3E}">
        <p14:creationId xmlns:p14="http://schemas.microsoft.com/office/powerpoint/2010/main" val="3870820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6" name="Google Shape;376;p30"/>
              <p:cNvSpPr txBox="1"/>
              <p:nvPr/>
            </p:nvSpPr>
            <p:spPr>
              <a:xfrm>
                <a:off x="470806" y="765955"/>
                <a:ext cx="6147707" cy="3785652"/>
              </a:xfrm>
              <a:prstGeom prst="rect">
                <a:avLst/>
              </a:prstGeom>
              <a:noFill/>
              <a:ln>
                <a:noFill/>
              </a:ln>
            </p:spPr>
            <p:txBody>
              <a:bodyPr spcFirstLastPara="1" wrap="square" lIns="91425" tIns="45700" rIns="91425" bIns="45700" anchor="t" anchorCtr="0">
                <a:noAutofit/>
              </a:bodyPr>
              <a:lstStyle/>
              <a:p>
                <a:pPr lvl="0" algn="just"/>
                <a:r>
                  <a:rPr lang="en-US" sz="3000" b="1" i="0" u="none" strike="noStrike" cap="none" dirty="0" err="1">
                    <a:solidFill>
                      <a:srgbClr val="212121"/>
                    </a:solidFill>
                    <a:latin typeface="Barlow Condensed" panose="020B0604020202020204" charset="0"/>
                    <a:ea typeface="Barlow Condensed"/>
                    <a:cs typeface="Barlow Condensed"/>
                    <a:sym typeface="Barlow Condensed"/>
                  </a:rPr>
                  <a:t>Phép</a:t>
                </a:r>
                <a:r>
                  <a:rPr lang="en-US" sz="3000" b="1" i="0" u="none" strike="noStrike" cap="none" dirty="0">
                    <a:solidFill>
                      <a:srgbClr val="212121"/>
                    </a:solidFill>
                    <a:latin typeface="Barlow Condensed" panose="020B0604020202020204" charset="0"/>
                    <a:ea typeface="Barlow Condensed"/>
                    <a:cs typeface="Barlow Condensed"/>
                    <a:sym typeface="Barlow Condensed"/>
                  </a:rPr>
                  <a:t> </a:t>
                </a:r>
                <a:r>
                  <a:rPr lang="en-US" sz="3000" b="1" i="0" u="none" strike="noStrike" cap="none" dirty="0" err="1" smtClean="0">
                    <a:solidFill>
                      <a:srgbClr val="212121"/>
                    </a:solidFill>
                    <a:latin typeface="Barlow Condensed" panose="020B0604020202020204" charset="0"/>
                    <a:ea typeface="Barlow Condensed"/>
                    <a:cs typeface="Barlow Condensed"/>
                    <a:sym typeface="Barlow Condensed"/>
                  </a:rPr>
                  <a:t>chiếu</a:t>
                </a:r>
                <a:r>
                  <a:rPr lang="en-US" sz="3000" b="1" i="0" u="none" strike="noStrike" cap="none" dirty="0" smtClean="0">
                    <a:solidFill>
                      <a:srgbClr val="212121"/>
                    </a:solidFill>
                    <a:latin typeface="Barlow Condensed" panose="020B0604020202020204" charset="0"/>
                    <a:ea typeface="Barlow Condensed"/>
                    <a:cs typeface="Barlow Condensed"/>
                    <a:sym typeface="Barlow Condensed"/>
                  </a:rPr>
                  <a:t> (</a:t>
                </a:r>
                <a:r>
                  <a:rPr lang="en-CA" sz="3200" b="1" dirty="0">
                    <a:latin typeface="Barlow Condensed" panose="020B0604020202020204" charset="0"/>
                    <a:cs typeface="Times New Roman" panose="02020603050405020304" pitchFamily="18" charset="0"/>
                  </a:rPr>
                  <a:t>Projection </a:t>
                </a:r>
                <a:r>
                  <a:rPr lang="en-US" sz="3200" b="1" dirty="0">
                    <a:latin typeface="Barlow Condensed" panose="020B0604020202020204" charset="0"/>
                    <a:ea typeface="Calibri" panose="020F0502020204030204" pitchFamily="34" charset="0"/>
                    <a:cs typeface="Times New Roman" panose="02020603050405020304" pitchFamily="18" charset="0"/>
                  </a:rPr>
                  <a:t>Π</a:t>
                </a:r>
                <a:r>
                  <a:rPr lang="en-US" sz="3000" b="1" i="0" u="none" strike="noStrike" cap="none" dirty="0" smtClean="0">
                    <a:solidFill>
                      <a:srgbClr val="212121"/>
                    </a:solidFill>
                    <a:latin typeface="Barlow Condensed" panose="020B0604020202020204" charset="0"/>
                    <a:ea typeface="Barlow Condensed"/>
                    <a:cs typeface="Barlow Condensed"/>
                    <a:sym typeface="Barlow Condensed"/>
                  </a:rPr>
                  <a:t>)</a:t>
                </a:r>
                <a:endParaRPr sz="3000" b="1" i="0" u="none" strike="noStrike" cap="none" dirty="0">
                  <a:solidFill>
                    <a:srgbClr val="212121"/>
                  </a:solidFill>
                  <a:latin typeface="Barlow Condensed" panose="020B0604020202020204" charset="0"/>
                  <a:ea typeface="Barlow Condensed"/>
                  <a:cs typeface="Barlow Condensed"/>
                  <a:sym typeface="Barlow Condensed"/>
                </a:endParaRPr>
              </a:p>
              <a:p>
                <a:pPr marL="0" marR="0" lvl="0" indent="0" algn="just" rtl="0">
                  <a:lnSpc>
                    <a:spcPct val="100000"/>
                  </a:lnSpc>
                  <a:spcBef>
                    <a:spcPts val="0"/>
                  </a:spcBef>
                  <a:spcAft>
                    <a:spcPts val="0"/>
                  </a:spcAft>
                  <a:buNone/>
                </a:pPr>
                <a:endParaRPr sz="3000" b="1" i="0" u="none" strike="noStrike" cap="none" dirty="0">
                  <a:solidFill>
                    <a:srgbClr val="212121"/>
                  </a:solidFill>
                  <a:latin typeface="Barlow Condensed" panose="020B0604020202020204" charset="0"/>
                  <a:ea typeface="Barlow Condensed"/>
                  <a:cs typeface="Barlow Condensed"/>
                  <a:sym typeface="Barlow Condensed"/>
                </a:endParaRPr>
              </a:p>
              <a:p>
                <a:pPr lvl="0"/>
                <a:r>
                  <a:rPr lang="en-US" sz="2000" dirty="0" err="1">
                    <a:latin typeface="Barlow Condensed" panose="020B0604020202020204" charset="0"/>
                    <a:cs typeface="Times New Roman" panose="02020603050405020304" pitchFamily="18" charset="0"/>
                  </a:rPr>
                  <a:t>Chọn</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các</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cột</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từ</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một</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quan</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hệ</a:t>
                </a:r>
                <a:r>
                  <a:rPr lang="en-US" sz="2000" dirty="0" smtClean="0">
                    <a:latin typeface="Barlow Condensed" panose="020B0604020202020204" charset="0"/>
                    <a:cs typeface="Times New Roman" panose="02020603050405020304" pitchFamily="18" charset="0"/>
                  </a:rPr>
                  <a:t>.</a:t>
                </a:r>
              </a:p>
              <a:p>
                <a:pPr lvl="0"/>
                <a:endParaRPr lang="en-US" sz="2000" dirty="0">
                  <a:latin typeface="Barlow Condensed" panose="020B0604020202020204" charset="0"/>
                  <a:cs typeface="Times New Roman" panose="02020603050405020304" pitchFamily="18" charset="0"/>
                </a:endParaRPr>
              </a:p>
              <a:p>
                <a:r>
                  <a:rPr lang="en-US" sz="3200" dirty="0">
                    <a:latin typeface="Barlow Condensed" panose="020B0604020202020204" charset="0"/>
                    <a:cs typeface="Times New Roman" panose="02020603050405020304" pitchFamily="18" charset="0"/>
                  </a:rPr>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𝛱</m:t>
                        </m:r>
                      </m:e>
                      <m:sub>
                        <m:r>
                          <a:rPr lang="en-US" sz="3200" i="1">
                            <a:latin typeface="Cambria Math" panose="02040503050406030204" pitchFamily="18" charset="0"/>
                          </a:rPr>
                          <m:t>𝐴</m:t>
                        </m:r>
                        <m:r>
                          <a:rPr lang="en-US" sz="3200" i="1">
                            <a:latin typeface="Cambria Math" panose="02040503050406030204" pitchFamily="18" charset="0"/>
                          </a:rPr>
                          <m:t>,</m:t>
                        </m:r>
                        <m:r>
                          <a:rPr lang="en-US" sz="3200" i="1">
                            <a:latin typeface="Cambria Math" panose="02040503050406030204" pitchFamily="18" charset="0"/>
                          </a:rPr>
                          <m:t>𝐵</m:t>
                        </m:r>
                      </m:sub>
                    </m:sSub>
                    <m:r>
                      <a:rPr lang="en-US" sz="3200" i="1">
                        <a:latin typeface="Cambria Math" panose="02040503050406030204" pitchFamily="18" charset="0"/>
                      </a:rPr>
                      <m:t>(</m:t>
                    </m:r>
                    <m:r>
                      <a:rPr lang="en-US" sz="3200" i="1">
                        <a:latin typeface="Cambria Math" panose="02040503050406030204" pitchFamily="18" charset="0"/>
                      </a:rPr>
                      <m:t>𝑅</m:t>
                    </m:r>
                    <m:r>
                      <a:rPr lang="en-US" sz="3200" i="1">
                        <a:latin typeface="Cambria Math" panose="02040503050406030204" pitchFamily="18" charset="0"/>
                      </a:rPr>
                      <m:t>)</m:t>
                    </m:r>
                  </m:oMath>
                </a14:m>
                <a:endParaRPr lang="en-US" sz="3200" i="1" dirty="0">
                  <a:latin typeface="Barlow Condensed" panose="020B0604020202020204" charset="0"/>
                  <a:cs typeface="Times New Roman" panose="02020603050405020304" pitchFamily="18" charset="0"/>
                </a:endParaRPr>
              </a:p>
              <a:p>
                <a:endParaRPr lang="en-US" sz="2000" i="1" dirty="0" smtClean="0">
                  <a:latin typeface="Barlow Condensed" panose="020B0604020202020204" charset="0"/>
                </a:endParaRPr>
              </a:p>
              <a:p>
                <a14:m>
                  <m:oMath xmlns:m="http://schemas.openxmlformats.org/officeDocument/2006/math">
                    <m:r>
                      <a:rPr lang="en-US" sz="2000" i="1">
                        <a:latin typeface="Cambria Math" panose="02040503050406030204" pitchFamily="18" charset="0"/>
                      </a:rPr>
                      <m:t>𝑅</m:t>
                    </m:r>
                  </m:oMath>
                </a14:m>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quan</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hệ</a:t>
                </a:r>
                <a:r>
                  <a:rPr lang="en-US" sz="2000" dirty="0">
                    <a:latin typeface="Barlow Condensed" panose="020B0604020202020204" charset="0"/>
                    <a:cs typeface="Times New Roman" panose="02020603050405020304" pitchFamily="18" charset="0"/>
                  </a:rPr>
                  <a:t>.</a:t>
                </a:r>
              </a:p>
              <a:p>
                <a14:m>
                  <m:oMath xmlns:m="http://schemas.openxmlformats.org/officeDocument/2006/math">
                    <m:r>
                      <a:rPr lang="en-US" sz="2000" i="1">
                        <a:latin typeface="Cambria Math" panose="02040503050406030204" pitchFamily="18" charset="0"/>
                      </a:rPr>
                      <m:t>𝐴</m:t>
                    </m:r>
                    <m:r>
                      <a:rPr lang="en-US" sz="2000" i="1">
                        <a:latin typeface="Cambria Math" panose="02040503050406030204" pitchFamily="18" charset="0"/>
                      </a:rPr>
                      <m:t>, </m:t>
                    </m:r>
                    <m:r>
                      <a:rPr lang="en-US" sz="2000" i="1">
                        <a:latin typeface="Cambria Math" panose="02040503050406030204" pitchFamily="18" charset="0"/>
                      </a:rPr>
                      <m:t>𝐵</m:t>
                    </m:r>
                  </m:oMath>
                </a14:m>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các</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thuộc</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tính</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các</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cột</a:t>
                </a:r>
                <a:r>
                  <a:rPr lang="en-US" sz="2000" dirty="0">
                    <a:latin typeface="Barlow Condensed" panose="020B0604020202020204" charset="0"/>
                    <a:cs typeface="Times New Roman" panose="02020603050405020304" pitchFamily="18" charset="0"/>
                  </a:rPr>
                  <a:t>)</a:t>
                </a:r>
                <a:endParaRPr lang="en-US" sz="2000" dirty="0">
                  <a:latin typeface="Barlow Condensed" panose="020B0604020202020204" charset="0"/>
                  <a:ea typeface="Calibri" panose="020F0502020204030204" pitchFamily="34" charset="0"/>
                  <a:cs typeface="Times New Roman" panose="02020603050405020304" pitchFamily="18" charset="0"/>
                </a:endParaRPr>
              </a:p>
              <a:p>
                <a:pPr marL="0" marR="0" lvl="0" indent="0" algn="just" rtl="0">
                  <a:lnSpc>
                    <a:spcPct val="100000"/>
                  </a:lnSpc>
                  <a:spcBef>
                    <a:spcPts val="0"/>
                  </a:spcBef>
                  <a:spcAft>
                    <a:spcPts val="0"/>
                  </a:spcAft>
                  <a:buNone/>
                </a:pPr>
                <a:endParaRPr sz="2000" b="0" i="0" u="none" strike="noStrike" cap="none" dirty="0">
                  <a:solidFill>
                    <a:srgbClr val="000000"/>
                  </a:solidFill>
                  <a:latin typeface="Barlow Condensed" panose="020B0604020202020204" charset="0"/>
                  <a:ea typeface="Barlow Condensed"/>
                  <a:cs typeface="Barlow Condensed"/>
                  <a:sym typeface="Barlow Condensed"/>
                </a:endParaRPr>
              </a:p>
              <a:p>
                <a:pPr marL="0" marR="0" lvl="0" indent="0" algn="just" rtl="0">
                  <a:lnSpc>
                    <a:spcPct val="100000"/>
                  </a:lnSpc>
                  <a:spcBef>
                    <a:spcPts val="0"/>
                  </a:spcBef>
                  <a:spcAft>
                    <a:spcPts val="0"/>
                  </a:spcAft>
                  <a:buNone/>
                </a:pPr>
                <a:endParaRPr sz="3000" b="1" i="0" u="none" strike="noStrike" cap="none" dirty="0">
                  <a:solidFill>
                    <a:srgbClr val="212121"/>
                  </a:solidFill>
                  <a:latin typeface="Barlow Condensed" panose="020B0604020202020204" charset="0"/>
                  <a:ea typeface="Barlow Condensed"/>
                  <a:cs typeface="Barlow Condensed"/>
                  <a:sym typeface="Barlow Condensed"/>
                </a:endParaRPr>
              </a:p>
            </p:txBody>
          </p:sp>
        </mc:Choice>
        <mc:Fallback xmlns="">
          <p:sp>
            <p:nvSpPr>
              <p:cNvPr id="376" name="Google Shape;376;p30"/>
              <p:cNvSpPr txBox="1">
                <a:spLocks noRot="1" noChangeAspect="1" noMove="1" noResize="1" noEditPoints="1" noAdjustHandles="1" noChangeArrowheads="1" noChangeShapeType="1" noTextEdit="1"/>
              </p:cNvSpPr>
              <p:nvPr/>
            </p:nvSpPr>
            <p:spPr>
              <a:xfrm>
                <a:off x="470806" y="765955"/>
                <a:ext cx="6147707" cy="3785652"/>
              </a:xfrm>
              <a:prstGeom prst="rect">
                <a:avLst/>
              </a:prstGeom>
              <a:blipFill>
                <a:blip r:embed="rId3"/>
                <a:stretch>
                  <a:fillRect l="-2279" t="-2415"/>
                </a:stretch>
              </a:blipFill>
              <a:ln>
                <a:noFill/>
              </a:ln>
            </p:spPr>
            <p:txBody>
              <a:bodyPr/>
              <a:lstStyle/>
              <a:p>
                <a:r>
                  <a:rPr lang="en-US">
                    <a:noFill/>
                  </a:rPr>
                  <a:t> </a:t>
                </a:r>
              </a:p>
            </p:txBody>
          </p:sp>
        </mc:Fallback>
      </mc:AlternateContent>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8229" t="32942" r="61098" b="46983"/>
          <a:stretch/>
        </p:blipFill>
        <p:spPr>
          <a:xfrm>
            <a:off x="4185577" y="1793045"/>
            <a:ext cx="2180493" cy="1589649"/>
          </a:xfrm>
          <a:prstGeom prst="rect">
            <a:avLst/>
          </a:prstGeom>
        </p:spPr>
      </p:pic>
    </p:spTree>
    <p:extLst>
      <p:ext uri="{BB962C8B-B14F-4D97-AF65-F5344CB8AC3E}">
        <p14:creationId xmlns:p14="http://schemas.microsoft.com/office/powerpoint/2010/main" val="384131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33" descr="Bảng Customers"/>
          <p:cNvPicPr preferRelativeResize="0"/>
          <p:nvPr/>
        </p:nvPicPr>
        <p:blipFill rotWithShape="1">
          <a:blip r:embed="rId3">
            <a:alphaModFix/>
          </a:blip>
          <a:srcRect/>
          <a:stretch/>
        </p:blipFill>
        <p:spPr>
          <a:xfrm>
            <a:off x="583066" y="205468"/>
            <a:ext cx="3209925" cy="1924050"/>
          </a:xfrm>
          <a:prstGeom prst="rect">
            <a:avLst/>
          </a:prstGeom>
          <a:noFill/>
          <a:ln>
            <a:noFill/>
          </a:ln>
        </p:spPr>
      </p:pic>
      <p:pic>
        <p:nvPicPr>
          <p:cNvPr id="393" name="Google Shape;393;p33" descr="Đại số quan hệ trong hệ quản trị cơ sở dữ liệu"/>
          <p:cNvPicPr preferRelativeResize="0"/>
          <p:nvPr/>
        </p:nvPicPr>
        <p:blipFill rotWithShape="1">
          <a:blip r:embed="rId4">
            <a:alphaModFix/>
          </a:blip>
          <a:srcRect/>
          <a:stretch/>
        </p:blipFill>
        <p:spPr>
          <a:xfrm>
            <a:off x="583066" y="3071132"/>
            <a:ext cx="2895600" cy="1866900"/>
          </a:xfrm>
          <a:prstGeom prst="rect">
            <a:avLst/>
          </a:prstGeom>
          <a:noFill/>
          <a:ln>
            <a:noFill/>
          </a:ln>
        </p:spPr>
      </p:pic>
      <p:sp>
        <p:nvSpPr>
          <p:cNvPr id="394" name="Google Shape;394;p33"/>
          <p:cNvSpPr txBox="1"/>
          <p:nvPr/>
        </p:nvSpPr>
        <p:spPr>
          <a:xfrm>
            <a:off x="317046" y="2217807"/>
            <a:ext cx="6223907" cy="70788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2000" b="0" i="0" u="none" strike="noStrike" cap="none" dirty="0">
                <a:solidFill>
                  <a:srgbClr val="000000"/>
                </a:solidFill>
                <a:latin typeface="Barlow Condensed"/>
                <a:ea typeface="Barlow Condensed"/>
                <a:cs typeface="Barlow Condensed"/>
                <a:sym typeface="Barlow Condensed"/>
              </a:rPr>
              <a:t>Thao </a:t>
            </a:r>
            <a:r>
              <a:rPr lang="en-US" sz="2000" b="0" i="0" u="none" strike="noStrike" cap="none" dirty="0" err="1">
                <a:solidFill>
                  <a:srgbClr val="000000"/>
                </a:solidFill>
                <a:latin typeface="Barlow Condensed"/>
                <a:ea typeface="Barlow Condensed"/>
                <a:cs typeface="Barlow Condensed"/>
                <a:sym typeface="Barlow Condensed"/>
              </a:rPr>
              <a:t>tác</a:t>
            </a:r>
            <a:r>
              <a:rPr lang="en-US" sz="2000" b="0" i="0" u="none" strike="noStrike" cap="none" dirty="0">
                <a:solidFill>
                  <a:srgbClr val="000000"/>
                </a:solidFill>
                <a:latin typeface="Barlow Condensed"/>
                <a:ea typeface="Barlow Condensed"/>
                <a:cs typeface="Barlow Condensed"/>
                <a:sym typeface="Barlow Condensed"/>
              </a:rPr>
              <a:t> Projection: </a:t>
            </a:r>
            <a:r>
              <a:rPr lang="en-US" sz="2000" b="1" i="0" u="none" strike="noStrike" cap="none" dirty="0">
                <a:solidFill>
                  <a:srgbClr val="212121"/>
                </a:solidFill>
                <a:latin typeface="Barlow Condensed"/>
                <a:ea typeface="Barlow Condensed"/>
                <a:cs typeface="Barlow Condensed"/>
                <a:sym typeface="Barlow Condensed"/>
              </a:rPr>
              <a:t>Π </a:t>
            </a:r>
            <a:r>
              <a:rPr lang="en-US" b="0" i="0" u="none" strike="noStrike" cap="none" dirty="0" err="1">
                <a:solidFill>
                  <a:srgbClr val="000000"/>
                </a:solidFill>
                <a:latin typeface="Barlow Condensed"/>
                <a:ea typeface="Barlow Condensed"/>
                <a:cs typeface="Barlow Condensed"/>
                <a:sym typeface="Barlow Condensed"/>
              </a:rPr>
              <a:t>CustomerName</a:t>
            </a:r>
            <a:r>
              <a:rPr lang="en-US" b="0" i="0" u="none" strike="noStrike" cap="none" dirty="0">
                <a:solidFill>
                  <a:srgbClr val="000000"/>
                </a:solidFill>
                <a:latin typeface="Barlow Condensed"/>
                <a:ea typeface="Barlow Condensed"/>
                <a:cs typeface="Barlow Condensed"/>
                <a:sym typeface="Barlow Condensed"/>
              </a:rPr>
              <a:t>, Status</a:t>
            </a:r>
            <a:r>
              <a:rPr lang="en-US" sz="2000" b="0" i="0" u="none" strike="noStrike" cap="none" dirty="0">
                <a:solidFill>
                  <a:srgbClr val="000000"/>
                </a:solidFill>
                <a:latin typeface="Barlow Condensed"/>
                <a:ea typeface="Barlow Condensed"/>
                <a:cs typeface="Barlow Condensed"/>
                <a:sym typeface="Barlow Condensed"/>
              </a:rPr>
              <a:t> (Customers) </a:t>
            </a:r>
            <a:r>
              <a:rPr lang="en-US" sz="2000" b="0" i="0" u="none" strike="noStrike" cap="none" dirty="0" err="1">
                <a:solidFill>
                  <a:srgbClr val="000000"/>
                </a:solidFill>
                <a:latin typeface="Barlow Condensed"/>
                <a:ea typeface="Barlow Condensed"/>
                <a:cs typeface="Barlow Condensed"/>
                <a:sym typeface="Barlow Condensed"/>
              </a:rPr>
              <a:t>với</a:t>
            </a:r>
            <a:r>
              <a:rPr lang="en-US" sz="2000" b="0" i="0" u="none" strike="noStrike" cap="none" dirty="0">
                <a:solidFill>
                  <a:srgbClr val="000000"/>
                </a:solidFill>
                <a:latin typeface="Barlow Condensed"/>
                <a:ea typeface="Barlow Condensed"/>
                <a:cs typeface="Barlow Condensed"/>
                <a:sym typeface="Barlow Condensed"/>
              </a:rPr>
              <a:t> </a:t>
            </a:r>
            <a:r>
              <a:rPr lang="en-US" sz="2000" b="0" i="0" u="none" strike="noStrike" cap="none" dirty="0" err="1">
                <a:solidFill>
                  <a:srgbClr val="000000"/>
                </a:solidFill>
                <a:latin typeface="Barlow Condensed"/>
                <a:ea typeface="Barlow Condensed"/>
                <a:cs typeface="Barlow Condensed"/>
                <a:sym typeface="Barlow Condensed"/>
              </a:rPr>
              <a:t>thuộc</a:t>
            </a:r>
            <a:r>
              <a:rPr lang="en-US" sz="2000" b="0" i="0" u="none" strike="noStrike" cap="none" dirty="0">
                <a:solidFill>
                  <a:srgbClr val="000000"/>
                </a:solidFill>
                <a:latin typeface="Barlow Condensed"/>
                <a:ea typeface="Barlow Condensed"/>
                <a:cs typeface="Barlow Condensed"/>
                <a:sym typeface="Barlow Condensed"/>
              </a:rPr>
              <a:t> </a:t>
            </a:r>
            <a:r>
              <a:rPr lang="en-US" sz="2000" b="0" i="0" u="none" strike="noStrike" cap="none" dirty="0" err="1">
                <a:solidFill>
                  <a:srgbClr val="000000"/>
                </a:solidFill>
                <a:latin typeface="Barlow Condensed"/>
                <a:ea typeface="Barlow Condensed"/>
                <a:cs typeface="Barlow Condensed"/>
                <a:sym typeface="Barlow Condensed"/>
              </a:rPr>
              <a:t>tính</a:t>
            </a:r>
            <a:r>
              <a:rPr lang="en-US" sz="2000" b="0" i="0" u="none" strike="noStrike" cap="none" dirty="0">
                <a:solidFill>
                  <a:srgbClr val="000000"/>
                </a:solidFill>
                <a:latin typeface="Barlow Condensed"/>
                <a:ea typeface="Barlow Condensed"/>
                <a:cs typeface="Barlow Condensed"/>
                <a:sym typeface="Barlow Condensed"/>
              </a:rPr>
              <a:t> là </a:t>
            </a:r>
            <a:r>
              <a:rPr lang="en-US" sz="2000" b="0" i="0" u="none" strike="noStrike" cap="none" dirty="0" err="1">
                <a:solidFill>
                  <a:srgbClr val="000000"/>
                </a:solidFill>
                <a:latin typeface="Barlow Condensed"/>
                <a:ea typeface="Barlow Condensed"/>
                <a:cs typeface="Barlow Condensed"/>
                <a:sym typeface="Barlow Condensed"/>
              </a:rPr>
              <a:t>Customername</a:t>
            </a:r>
            <a:r>
              <a:rPr lang="en-US" sz="2000" b="0" i="0" u="none" strike="noStrike" cap="none" dirty="0">
                <a:solidFill>
                  <a:srgbClr val="000000"/>
                </a:solidFill>
                <a:latin typeface="Barlow Condensed"/>
                <a:ea typeface="Barlow Condensed"/>
                <a:cs typeface="Barlow Condensed"/>
                <a:sym typeface="Barlow Condensed"/>
              </a:rPr>
              <a:t> </a:t>
            </a:r>
            <a:r>
              <a:rPr lang="en-US" sz="2000" b="0" i="0" u="none" strike="noStrike" cap="none" dirty="0" err="1">
                <a:solidFill>
                  <a:srgbClr val="000000"/>
                </a:solidFill>
                <a:latin typeface="Barlow Condensed"/>
                <a:ea typeface="Barlow Condensed"/>
                <a:cs typeface="Barlow Condensed"/>
                <a:sym typeface="Barlow Condensed"/>
              </a:rPr>
              <a:t>và</a:t>
            </a:r>
            <a:r>
              <a:rPr lang="en-US" sz="2000" b="0" i="0" u="none" strike="noStrike" cap="none" dirty="0">
                <a:solidFill>
                  <a:srgbClr val="000000"/>
                </a:solidFill>
                <a:latin typeface="Barlow Condensed"/>
                <a:ea typeface="Barlow Condensed"/>
                <a:cs typeface="Barlow Condensed"/>
                <a:sym typeface="Barlow Condensed"/>
              </a:rPr>
              <a:t> Status </a:t>
            </a:r>
            <a:r>
              <a:rPr lang="en-US" sz="2000" b="0" i="0" u="none" strike="noStrike" cap="none" dirty="0" err="1">
                <a:solidFill>
                  <a:srgbClr val="000000"/>
                </a:solidFill>
                <a:latin typeface="Barlow Condensed"/>
                <a:ea typeface="Barlow Condensed"/>
                <a:cs typeface="Barlow Condensed"/>
                <a:sym typeface="Barlow Condensed"/>
              </a:rPr>
              <a:t>sẽ</a:t>
            </a:r>
            <a:r>
              <a:rPr lang="en-US" sz="2000" b="0" i="0" u="none" strike="noStrike" cap="none" dirty="0">
                <a:solidFill>
                  <a:srgbClr val="000000"/>
                </a:solidFill>
                <a:latin typeface="Barlow Condensed"/>
                <a:ea typeface="Barlow Condensed"/>
                <a:cs typeface="Barlow Condensed"/>
                <a:sym typeface="Barlow Condensed"/>
              </a:rPr>
              <a:t> </a:t>
            </a:r>
            <a:r>
              <a:rPr lang="en-US" sz="2000" b="0" i="0" u="none" strike="noStrike" cap="none" dirty="0" err="1">
                <a:solidFill>
                  <a:srgbClr val="000000"/>
                </a:solidFill>
                <a:latin typeface="Barlow Condensed"/>
                <a:ea typeface="Barlow Condensed"/>
                <a:cs typeface="Barlow Condensed"/>
                <a:sym typeface="Barlow Condensed"/>
              </a:rPr>
              <a:t>cho</a:t>
            </a:r>
            <a:r>
              <a:rPr lang="en-US" sz="2000" b="0" i="0" u="none" strike="noStrike" cap="none" dirty="0">
                <a:solidFill>
                  <a:srgbClr val="000000"/>
                </a:solidFill>
                <a:latin typeface="Barlow Condensed"/>
                <a:ea typeface="Barlow Condensed"/>
                <a:cs typeface="Barlow Condensed"/>
                <a:sym typeface="Barlow Condensed"/>
              </a:rPr>
              <a:t> </a:t>
            </a:r>
            <a:r>
              <a:rPr lang="en-US" sz="2000" b="0" i="0" u="none" strike="noStrike" cap="none" dirty="0" err="1">
                <a:solidFill>
                  <a:srgbClr val="000000"/>
                </a:solidFill>
                <a:latin typeface="Barlow Condensed"/>
                <a:ea typeface="Barlow Condensed"/>
                <a:cs typeface="Barlow Condensed"/>
                <a:sym typeface="Barlow Condensed"/>
              </a:rPr>
              <a:t>kết</a:t>
            </a:r>
            <a:r>
              <a:rPr lang="en-US" sz="2000" b="0" i="0" u="none" strike="noStrike" cap="none" dirty="0">
                <a:solidFill>
                  <a:srgbClr val="000000"/>
                </a:solidFill>
                <a:latin typeface="Barlow Condensed"/>
                <a:ea typeface="Barlow Condensed"/>
                <a:cs typeface="Barlow Condensed"/>
                <a:sym typeface="Barlow Condensed"/>
              </a:rPr>
              <a:t> </a:t>
            </a:r>
            <a:r>
              <a:rPr lang="en-US" sz="2000" b="0" i="0" u="none" strike="noStrike" cap="none" dirty="0" err="1">
                <a:solidFill>
                  <a:srgbClr val="000000"/>
                </a:solidFill>
                <a:latin typeface="Barlow Condensed"/>
                <a:ea typeface="Barlow Condensed"/>
                <a:cs typeface="Barlow Condensed"/>
                <a:sym typeface="Barlow Condensed"/>
              </a:rPr>
              <a:t>quả</a:t>
            </a:r>
            <a:r>
              <a:rPr lang="en-US" sz="2000" b="0" i="0" u="none" strike="noStrike" cap="none" dirty="0">
                <a:solidFill>
                  <a:srgbClr val="000000"/>
                </a:solidFill>
                <a:latin typeface="Barlow Condensed"/>
                <a:ea typeface="Barlow Condensed"/>
                <a:cs typeface="Barlow Condensed"/>
                <a:sym typeface="Barlow Condensed"/>
              </a:rPr>
              <a:t> </a:t>
            </a:r>
            <a:r>
              <a:rPr lang="en-US" sz="2000" b="0" i="0" u="none" strike="noStrike" cap="none" dirty="0" err="1">
                <a:solidFill>
                  <a:srgbClr val="000000"/>
                </a:solidFill>
                <a:latin typeface="Barlow Condensed"/>
                <a:ea typeface="Barlow Condensed"/>
                <a:cs typeface="Barlow Condensed"/>
                <a:sym typeface="Barlow Condensed"/>
              </a:rPr>
              <a:t>sau</a:t>
            </a:r>
            <a:r>
              <a:rPr lang="en-US" sz="2000" b="0" i="0" u="none" strike="noStrike" cap="none" dirty="0">
                <a:solidFill>
                  <a:srgbClr val="000000"/>
                </a:solidFill>
                <a:latin typeface="Barlow Condensed"/>
                <a:ea typeface="Barlow Condensed"/>
                <a:cs typeface="Barlow Condensed"/>
                <a:sym typeface="Barlow Condensed"/>
              </a:rPr>
              <a:t>:</a:t>
            </a:r>
            <a:endParaRPr sz="2000" b="0" i="0" u="none" strike="noStrike" cap="none" dirty="0">
              <a:solidFill>
                <a:srgbClr val="000000"/>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4"/>
          <p:cNvSpPr txBox="1"/>
          <p:nvPr/>
        </p:nvSpPr>
        <p:spPr>
          <a:xfrm>
            <a:off x="449036" y="755069"/>
            <a:ext cx="3467100" cy="55399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000" b="1" i="0" u="none" strike="noStrike" cap="none" dirty="0" err="1">
                <a:solidFill>
                  <a:srgbClr val="212121"/>
                </a:solidFill>
                <a:latin typeface="Barlow Condensed"/>
                <a:ea typeface="Barlow Condensed"/>
                <a:cs typeface="Barlow Condensed"/>
                <a:sym typeface="Barlow Condensed"/>
              </a:rPr>
              <a:t>Phép</a:t>
            </a:r>
            <a:r>
              <a:rPr lang="en-US" sz="3000" b="1" i="0" u="none" strike="noStrike" cap="none" dirty="0">
                <a:solidFill>
                  <a:srgbClr val="212121"/>
                </a:solidFill>
                <a:latin typeface="Barlow Condensed"/>
                <a:ea typeface="Barlow Condensed"/>
                <a:cs typeface="Barlow Condensed"/>
                <a:sym typeface="Barlow Condensed"/>
              </a:rPr>
              <a:t> </a:t>
            </a:r>
            <a:r>
              <a:rPr lang="en-US" sz="3000" b="1" i="0" u="none" strike="noStrike" cap="none" dirty="0" err="1">
                <a:solidFill>
                  <a:srgbClr val="212121"/>
                </a:solidFill>
                <a:latin typeface="Barlow Condensed"/>
                <a:ea typeface="Barlow Condensed"/>
                <a:cs typeface="Barlow Condensed"/>
                <a:sym typeface="Barlow Condensed"/>
              </a:rPr>
              <a:t>hội</a:t>
            </a:r>
            <a:r>
              <a:rPr lang="en-US" sz="3000" b="1" i="0" u="none" strike="noStrike" cap="none" dirty="0">
                <a:solidFill>
                  <a:srgbClr val="212121"/>
                </a:solidFill>
                <a:latin typeface="Barlow Condensed"/>
                <a:ea typeface="Barlow Condensed"/>
                <a:cs typeface="Barlow Condensed"/>
                <a:sym typeface="Barlow Condensed"/>
              </a:rPr>
              <a:t> (Union ∪) </a:t>
            </a:r>
            <a:endParaRPr dirty="0"/>
          </a:p>
        </p:txBody>
      </p:sp>
      <p:sp>
        <p:nvSpPr>
          <p:cNvPr id="400" name="Google Shape;400;p34"/>
          <p:cNvSpPr txBox="1"/>
          <p:nvPr/>
        </p:nvSpPr>
        <p:spPr>
          <a:xfrm>
            <a:off x="590550" y="1309067"/>
            <a:ext cx="5951764" cy="2015936"/>
          </a:xfrm>
          <a:prstGeom prst="rect">
            <a:avLst/>
          </a:prstGeom>
          <a:noFill/>
          <a:ln>
            <a:noFill/>
          </a:ln>
        </p:spPr>
        <p:txBody>
          <a:bodyPr spcFirstLastPara="1" wrap="square" lIns="91425" tIns="45700" rIns="91425" bIns="45700" anchor="t" anchorCtr="0">
            <a:noAutofit/>
          </a:bodyPr>
          <a:lstStyle/>
          <a:p>
            <a:pPr lvl="1" algn="just"/>
            <a:r>
              <a:rPr lang="en-US" sz="2000" dirty="0" err="1">
                <a:solidFill>
                  <a:prstClr val="black"/>
                </a:solidFill>
                <a:latin typeface="Barlow Condensed" panose="020B0604020202020204" charset="0"/>
                <a:cs typeface="Times New Roman" panose="02020603050405020304" pitchFamily="18" charset="0"/>
              </a:rPr>
              <a:t>Hội</a:t>
            </a:r>
            <a:r>
              <a:rPr lang="en-US" sz="2000" dirty="0">
                <a:solidFill>
                  <a:prstClr val="black"/>
                </a:solidFill>
                <a:latin typeface="Barlow Condensed" panose="020B0604020202020204" charset="0"/>
                <a:cs typeface="Times New Roman" panose="02020603050405020304" pitchFamily="18" charset="0"/>
              </a:rPr>
              <a:t> </a:t>
            </a:r>
            <a:r>
              <a:rPr lang="en-US" sz="2000" dirty="0" err="1">
                <a:solidFill>
                  <a:prstClr val="black"/>
                </a:solidFill>
                <a:latin typeface="Barlow Condensed" panose="020B0604020202020204" charset="0"/>
                <a:cs typeface="Times New Roman" panose="02020603050405020304" pitchFamily="18" charset="0"/>
              </a:rPr>
              <a:t>của</a:t>
            </a:r>
            <a:r>
              <a:rPr lang="en-US" sz="2000" dirty="0">
                <a:solidFill>
                  <a:prstClr val="black"/>
                </a:solidFill>
                <a:latin typeface="Barlow Condensed" panose="020B0604020202020204" charset="0"/>
                <a:cs typeface="Times New Roman" panose="02020603050405020304" pitchFamily="18" charset="0"/>
              </a:rPr>
              <a:t> </a:t>
            </a:r>
            <a:r>
              <a:rPr lang="en-US" sz="2000" dirty="0" err="1">
                <a:solidFill>
                  <a:prstClr val="black"/>
                </a:solidFill>
                <a:latin typeface="Barlow Condensed" panose="020B0604020202020204" charset="0"/>
                <a:cs typeface="Times New Roman" panose="02020603050405020304" pitchFamily="18" charset="0"/>
              </a:rPr>
              <a:t>hai</a:t>
            </a:r>
            <a:r>
              <a:rPr lang="en-US" sz="2000" dirty="0">
                <a:solidFill>
                  <a:prstClr val="black"/>
                </a:solidFill>
                <a:latin typeface="Barlow Condensed" panose="020B0604020202020204" charset="0"/>
                <a:cs typeface="Times New Roman" panose="02020603050405020304" pitchFamily="18" charset="0"/>
              </a:rPr>
              <a:t> </a:t>
            </a:r>
            <a:r>
              <a:rPr lang="en-US" sz="2000" dirty="0" err="1">
                <a:solidFill>
                  <a:prstClr val="black"/>
                </a:solidFill>
                <a:latin typeface="Barlow Condensed" panose="020B0604020202020204" charset="0"/>
                <a:cs typeface="Times New Roman" panose="02020603050405020304" pitchFamily="18" charset="0"/>
              </a:rPr>
              <a:t>quan</a:t>
            </a:r>
            <a:r>
              <a:rPr lang="en-US" sz="2000" dirty="0">
                <a:solidFill>
                  <a:prstClr val="black"/>
                </a:solidFill>
                <a:latin typeface="Barlow Condensed" panose="020B0604020202020204" charset="0"/>
                <a:cs typeface="Times New Roman" panose="02020603050405020304" pitchFamily="18" charset="0"/>
              </a:rPr>
              <a:t> </a:t>
            </a:r>
            <a:r>
              <a:rPr lang="en-US" sz="2000" dirty="0" err="1">
                <a:solidFill>
                  <a:prstClr val="black"/>
                </a:solidFill>
                <a:latin typeface="Barlow Condensed" panose="020B0604020202020204" charset="0"/>
                <a:cs typeface="Times New Roman" panose="02020603050405020304" pitchFamily="18" charset="0"/>
              </a:rPr>
              <a:t>hệ</a:t>
            </a:r>
            <a:r>
              <a:rPr lang="en-US" sz="2000" dirty="0">
                <a:solidFill>
                  <a:prstClr val="black"/>
                </a:solidFill>
                <a:latin typeface="Barlow Condensed" panose="020B0604020202020204" charset="0"/>
                <a:cs typeface="Times New Roman" panose="02020603050405020304" pitchFamily="18" charset="0"/>
              </a:rPr>
              <a:t> </a:t>
            </a:r>
            <a:r>
              <a:rPr lang="en-US" sz="2000" i="1" dirty="0">
                <a:solidFill>
                  <a:prstClr val="black"/>
                </a:solidFill>
                <a:latin typeface="Barlow Condensed" panose="020B0604020202020204" charset="0"/>
                <a:cs typeface="Times New Roman" panose="02020603050405020304" pitchFamily="18" charset="0"/>
              </a:rPr>
              <a:t>R</a:t>
            </a:r>
            <a:r>
              <a:rPr lang="en-US" sz="2000" dirty="0">
                <a:solidFill>
                  <a:prstClr val="black"/>
                </a:solidFill>
                <a:latin typeface="Barlow Condensed" panose="020B0604020202020204" charset="0"/>
                <a:cs typeface="Times New Roman" panose="02020603050405020304" pitchFamily="18" charset="0"/>
              </a:rPr>
              <a:t> </a:t>
            </a:r>
            <a:r>
              <a:rPr lang="en-US" sz="2000" dirty="0" err="1">
                <a:solidFill>
                  <a:prstClr val="black"/>
                </a:solidFill>
                <a:latin typeface="Barlow Condensed" panose="020B0604020202020204" charset="0"/>
                <a:cs typeface="Times New Roman" panose="02020603050405020304" pitchFamily="18" charset="0"/>
              </a:rPr>
              <a:t>và</a:t>
            </a:r>
            <a:r>
              <a:rPr lang="en-US" sz="2000" dirty="0">
                <a:solidFill>
                  <a:prstClr val="black"/>
                </a:solidFill>
                <a:latin typeface="Barlow Condensed" panose="020B0604020202020204" charset="0"/>
                <a:cs typeface="Times New Roman" panose="02020603050405020304" pitchFamily="18" charset="0"/>
              </a:rPr>
              <a:t> </a:t>
            </a:r>
            <a:r>
              <a:rPr lang="en-US" sz="2000" i="1" dirty="0">
                <a:solidFill>
                  <a:prstClr val="black"/>
                </a:solidFill>
                <a:latin typeface="Barlow Condensed" panose="020B0604020202020204" charset="0"/>
                <a:cs typeface="Times New Roman" panose="02020603050405020304" pitchFamily="18" charset="0"/>
              </a:rPr>
              <a:t>S </a:t>
            </a:r>
            <a:r>
              <a:rPr lang="en-US" sz="2000" dirty="0" err="1">
                <a:solidFill>
                  <a:prstClr val="black"/>
                </a:solidFill>
                <a:latin typeface="Barlow Condensed" panose="020B0604020202020204" charset="0"/>
                <a:cs typeface="Times New Roman" panose="02020603050405020304" pitchFamily="18" charset="0"/>
              </a:rPr>
              <a:t>tạo</a:t>
            </a:r>
            <a:r>
              <a:rPr lang="en-US" sz="2000" dirty="0">
                <a:solidFill>
                  <a:prstClr val="black"/>
                </a:solidFill>
                <a:latin typeface="Barlow Condensed" panose="020B0604020202020204" charset="0"/>
                <a:cs typeface="Times New Roman" panose="02020603050405020304" pitchFamily="18" charset="0"/>
              </a:rPr>
              <a:t> </a:t>
            </a:r>
            <a:r>
              <a:rPr lang="en-US" sz="2000" dirty="0" err="1">
                <a:solidFill>
                  <a:prstClr val="black"/>
                </a:solidFill>
                <a:latin typeface="Barlow Condensed" panose="020B0604020202020204" charset="0"/>
                <a:cs typeface="Times New Roman" panose="02020603050405020304" pitchFamily="18" charset="0"/>
              </a:rPr>
              <a:t>một</a:t>
            </a:r>
            <a:r>
              <a:rPr lang="en-US" sz="2000" dirty="0">
                <a:solidFill>
                  <a:prstClr val="black"/>
                </a:solidFill>
                <a:latin typeface="Barlow Condensed" panose="020B0604020202020204" charset="0"/>
                <a:cs typeface="Times New Roman" panose="02020603050405020304" pitchFamily="18" charset="0"/>
              </a:rPr>
              <a:t> </a:t>
            </a:r>
            <a:r>
              <a:rPr lang="en-US" sz="2000" dirty="0" err="1">
                <a:solidFill>
                  <a:prstClr val="black"/>
                </a:solidFill>
                <a:latin typeface="Barlow Condensed" panose="020B0604020202020204" charset="0"/>
                <a:cs typeface="Times New Roman" panose="02020603050405020304" pitchFamily="18" charset="0"/>
              </a:rPr>
              <a:t>quan</a:t>
            </a:r>
            <a:r>
              <a:rPr lang="en-US" sz="2000" dirty="0">
                <a:solidFill>
                  <a:prstClr val="black"/>
                </a:solidFill>
                <a:latin typeface="Barlow Condensed" panose="020B0604020202020204" charset="0"/>
                <a:cs typeface="Times New Roman" panose="02020603050405020304" pitchFamily="18" charset="0"/>
              </a:rPr>
              <a:t> </a:t>
            </a:r>
            <a:r>
              <a:rPr lang="en-US" sz="2000" dirty="0" err="1">
                <a:solidFill>
                  <a:prstClr val="black"/>
                </a:solidFill>
                <a:latin typeface="Barlow Condensed" panose="020B0604020202020204" charset="0"/>
                <a:cs typeface="Times New Roman" panose="02020603050405020304" pitchFamily="18" charset="0"/>
              </a:rPr>
              <a:t>hệ</a:t>
            </a:r>
            <a:r>
              <a:rPr lang="en-US" sz="2000" dirty="0">
                <a:solidFill>
                  <a:prstClr val="black"/>
                </a:solidFill>
                <a:latin typeface="Barlow Condensed" panose="020B0604020202020204" charset="0"/>
                <a:cs typeface="Times New Roman" panose="02020603050405020304" pitchFamily="18" charset="0"/>
              </a:rPr>
              <a:t> </a:t>
            </a:r>
            <a:r>
              <a:rPr lang="en-US" sz="2000" dirty="0" err="1">
                <a:solidFill>
                  <a:prstClr val="black"/>
                </a:solidFill>
                <a:latin typeface="Barlow Condensed" panose="020B0604020202020204" charset="0"/>
                <a:cs typeface="Times New Roman" panose="02020603050405020304" pitchFamily="18" charset="0"/>
              </a:rPr>
              <a:t>mới</a:t>
            </a:r>
            <a:r>
              <a:rPr lang="en-US" sz="2000" dirty="0">
                <a:solidFill>
                  <a:prstClr val="black"/>
                </a:solidFill>
                <a:latin typeface="Barlow Condensed" panose="020B0604020202020204" charset="0"/>
                <a:cs typeface="Times New Roman" panose="02020603050405020304" pitchFamily="18" charset="0"/>
              </a:rPr>
              <a:t> </a:t>
            </a:r>
          </a:p>
          <a:p>
            <a:pPr lvl="1" algn="just"/>
            <a:r>
              <a:rPr lang="en-US" sz="2000" dirty="0" err="1">
                <a:solidFill>
                  <a:prstClr val="black"/>
                </a:solidFill>
                <a:latin typeface="Barlow Condensed" panose="020B0604020202020204" charset="0"/>
                <a:cs typeface="Times New Roman" panose="02020603050405020304" pitchFamily="18" charset="0"/>
              </a:rPr>
              <a:t>chứa</a:t>
            </a:r>
            <a:r>
              <a:rPr lang="en-US" sz="2000" dirty="0">
                <a:solidFill>
                  <a:prstClr val="black"/>
                </a:solidFill>
                <a:latin typeface="Barlow Condensed" panose="020B0604020202020204" charset="0"/>
                <a:cs typeface="Times New Roman" panose="02020603050405020304" pitchFamily="18" charset="0"/>
              </a:rPr>
              <a:t> </a:t>
            </a:r>
            <a:r>
              <a:rPr lang="en-US" sz="2000" dirty="0" err="1">
                <a:solidFill>
                  <a:prstClr val="black"/>
                </a:solidFill>
                <a:latin typeface="Barlow Condensed" panose="020B0604020202020204" charset="0"/>
                <a:cs typeface="Times New Roman" panose="02020603050405020304" pitchFamily="18" charset="0"/>
              </a:rPr>
              <a:t>tất</a:t>
            </a:r>
            <a:r>
              <a:rPr lang="en-US" sz="2000" dirty="0">
                <a:solidFill>
                  <a:prstClr val="black"/>
                </a:solidFill>
                <a:latin typeface="Barlow Condensed" panose="020B0604020202020204" charset="0"/>
                <a:cs typeface="Times New Roman" panose="02020603050405020304" pitchFamily="18" charset="0"/>
              </a:rPr>
              <a:t> </a:t>
            </a:r>
            <a:r>
              <a:rPr lang="en-US" sz="2000" dirty="0" err="1">
                <a:solidFill>
                  <a:prstClr val="black"/>
                </a:solidFill>
                <a:latin typeface="Barlow Condensed" panose="020B0604020202020204" charset="0"/>
                <a:cs typeface="Times New Roman" panose="02020603050405020304" pitchFamily="18" charset="0"/>
              </a:rPr>
              <a:t>cả</a:t>
            </a:r>
            <a:r>
              <a:rPr lang="en-US" sz="2000" dirty="0">
                <a:solidFill>
                  <a:prstClr val="black"/>
                </a:solidFill>
                <a:latin typeface="Barlow Condensed" panose="020B0604020202020204" charset="0"/>
                <a:cs typeface="Times New Roman" panose="02020603050405020304" pitchFamily="18" charset="0"/>
              </a:rPr>
              <a:t> </a:t>
            </a:r>
            <a:r>
              <a:rPr lang="en-US" sz="2000" dirty="0" err="1">
                <a:solidFill>
                  <a:prstClr val="black"/>
                </a:solidFill>
                <a:latin typeface="Barlow Condensed" panose="020B0604020202020204" charset="0"/>
                <a:cs typeface="Times New Roman" panose="02020603050405020304" pitchFamily="18" charset="0"/>
              </a:rPr>
              <a:t>các</a:t>
            </a:r>
            <a:r>
              <a:rPr lang="en-US" sz="2000" dirty="0">
                <a:solidFill>
                  <a:prstClr val="black"/>
                </a:solidFill>
                <a:latin typeface="Barlow Condensed" panose="020B0604020202020204" charset="0"/>
                <a:cs typeface="Times New Roman" panose="02020603050405020304" pitchFamily="18" charset="0"/>
              </a:rPr>
              <a:t> </a:t>
            </a:r>
            <a:r>
              <a:rPr lang="en-US" sz="2000" dirty="0" err="1">
                <a:solidFill>
                  <a:prstClr val="black"/>
                </a:solidFill>
                <a:latin typeface="Barlow Condensed" panose="020B0604020202020204" charset="0"/>
                <a:cs typeface="Times New Roman" panose="02020603050405020304" pitchFamily="18" charset="0"/>
              </a:rPr>
              <a:t>bộ</a:t>
            </a:r>
            <a:r>
              <a:rPr lang="en-US" sz="2000" dirty="0">
                <a:solidFill>
                  <a:prstClr val="black"/>
                </a:solidFill>
                <a:latin typeface="Barlow Condensed" panose="020B0604020202020204" charset="0"/>
                <a:cs typeface="Times New Roman" panose="02020603050405020304" pitchFamily="18" charset="0"/>
              </a:rPr>
              <a:t> </a:t>
            </a:r>
            <a:r>
              <a:rPr lang="en-US" sz="2000" dirty="0" err="1">
                <a:solidFill>
                  <a:prstClr val="black"/>
                </a:solidFill>
                <a:latin typeface="Barlow Condensed" panose="020B0604020202020204" charset="0"/>
                <a:cs typeface="Times New Roman" panose="02020603050405020304" pitchFamily="18" charset="0"/>
              </a:rPr>
              <a:t>của</a:t>
            </a:r>
            <a:r>
              <a:rPr lang="en-US" sz="2000" dirty="0">
                <a:solidFill>
                  <a:prstClr val="black"/>
                </a:solidFill>
                <a:latin typeface="Barlow Condensed" panose="020B0604020202020204" charset="0"/>
                <a:cs typeface="Times New Roman" panose="02020603050405020304" pitchFamily="18" charset="0"/>
              </a:rPr>
              <a:t> </a:t>
            </a:r>
            <a:r>
              <a:rPr lang="en-US" sz="2000" i="1" dirty="0">
                <a:solidFill>
                  <a:prstClr val="black"/>
                </a:solidFill>
                <a:latin typeface="Barlow Condensed" panose="020B0604020202020204" charset="0"/>
                <a:cs typeface="Times New Roman" panose="02020603050405020304" pitchFamily="18" charset="0"/>
              </a:rPr>
              <a:t>R</a:t>
            </a:r>
            <a:r>
              <a:rPr lang="en-US" sz="2000" dirty="0">
                <a:solidFill>
                  <a:prstClr val="black"/>
                </a:solidFill>
                <a:latin typeface="Barlow Condensed" panose="020B0604020202020204" charset="0"/>
                <a:cs typeface="Times New Roman" panose="02020603050405020304" pitchFamily="18" charset="0"/>
              </a:rPr>
              <a:t>, </a:t>
            </a:r>
            <a:r>
              <a:rPr lang="en-US" sz="2000" dirty="0" err="1">
                <a:solidFill>
                  <a:prstClr val="black"/>
                </a:solidFill>
                <a:latin typeface="Barlow Condensed" panose="020B0604020202020204" charset="0"/>
                <a:cs typeface="Times New Roman" panose="02020603050405020304" pitchFamily="18" charset="0"/>
              </a:rPr>
              <a:t>hoặc</a:t>
            </a:r>
            <a:r>
              <a:rPr lang="en-US" sz="2000" dirty="0">
                <a:solidFill>
                  <a:prstClr val="black"/>
                </a:solidFill>
                <a:latin typeface="Barlow Condensed" panose="020B0604020202020204" charset="0"/>
                <a:cs typeface="Times New Roman" panose="02020603050405020304" pitchFamily="18" charset="0"/>
              </a:rPr>
              <a:t> </a:t>
            </a:r>
            <a:r>
              <a:rPr lang="en-US" sz="2000" dirty="0" err="1">
                <a:solidFill>
                  <a:prstClr val="black"/>
                </a:solidFill>
                <a:latin typeface="Barlow Condensed" panose="020B0604020202020204" charset="0"/>
                <a:cs typeface="Times New Roman" panose="02020603050405020304" pitchFamily="18" charset="0"/>
              </a:rPr>
              <a:t>của</a:t>
            </a:r>
            <a:r>
              <a:rPr lang="en-US" sz="2000" dirty="0">
                <a:solidFill>
                  <a:prstClr val="black"/>
                </a:solidFill>
                <a:latin typeface="Barlow Condensed" panose="020B0604020202020204" charset="0"/>
                <a:cs typeface="Times New Roman" panose="02020603050405020304" pitchFamily="18" charset="0"/>
              </a:rPr>
              <a:t> </a:t>
            </a:r>
            <a:r>
              <a:rPr lang="en-US" sz="2000" i="1" dirty="0">
                <a:solidFill>
                  <a:prstClr val="black"/>
                </a:solidFill>
                <a:latin typeface="Barlow Condensed" panose="020B0604020202020204" charset="0"/>
                <a:cs typeface="Times New Roman" panose="02020603050405020304" pitchFamily="18" charset="0"/>
              </a:rPr>
              <a:t>S</a:t>
            </a:r>
            <a:r>
              <a:rPr lang="en-US" sz="2000" dirty="0">
                <a:solidFill>
                  <a:prstClr val="black"/>
                </a:solidFill>
                <a:latin typeface="Barlow Condensed" panose="020B0604020202020204" charset="0"/>
                <a:cs typeface="Times New Roman" panose="02020603050405020304" pitchFamily="18" charset="0"/>
              </a:rPr>
              <a:t> </a:t>
            </a:r>
            <a:r>
              <a:rPr lang="en-US" sz="2000" dirty="0" err="1">
                <a:solidFill>
                  <a:prstClr val="black"/>
                </a:solidFill>
                <a:latin typeface="Barlow Condensed" panose="020B0604020202020204" charset="0"/>
                <a:cs typeface="Times New Roman" panose="02020603050405020304" pitchFamily="18" charset="0"/>
              </a:rPr>
              <a:t>hoặc</a:t>
            </a:r>
            <a:r>
              <a:rPr lang="en-US" sz="2000" dirty="0">
                <a:solidFill>
                  <a:prstClr val="black"/>
                </a:solidFill>
                <a:latin typeface="Barlow Condensed" panose="020B0604020202020204" charset="0"/>
                <a:cs typeface="Times New Roman" panose="02020603050405020304" pitchFamily="18" charset="0"/>
              </a:rPr>
              <a:t> </a:t>
            </a:r>
            <a:r>
              <a:rPr lang="en-US" sz="2000" dirty="0" err="1">
                <a:solidFill>
                  <a:prstClr val="black"/>
                </a:solidFill>
                <a:latin typeface="Barlow Condensed" panose="020B0604020202020204" charset="0"/>
                <a:cs typeface="Times New Roman" panose="02020603050405020304" pitchFamily="18" charset="0"/>
              </a:rPr>
              <a:t>của</a:t>
            </a:r>
            <a:r>
              <a:rPr lang="en-US" sz="2000" dirty="0">
                <a:solidFill>
                  <a:prstClr val="black"/>
                </a:solidFill>
                <a:latin typeface="Barlow Condensed" panose="020B0604020202020204" charset="0"/>
                <a:cs typeface="Times New Roman" panose="02020603050405020304" pitchFamily="18" charset="0"/>
              </a:rPr>
              <a:t> </a:t>
            </a:r>
            <a:r>
              <a:rPr lang="en-US" sz="2000" dirty="0" err="1">
                <a:solidFill>
                  <a:prstClr val="black"/>
                </a:solidFill>
                <a:latin typeface="Barlow Condensed" panose="020B0604020202020204" charset="0"/>
                <a:cs typeface="Times New Roman" panose="02020603050405020304" pitchFamily="18" charset="0"/>
              </a:rPr>
              <a:t>cả</a:t>
            </a:r>
            <a:r>
              <a:rPr lang="en-US" sz="2000" dirty="0">
                <a:solidFill>
                  <a:prstClr val="black"/>
                </a:solidFill>
                <a:latin typeface="Barlow Condensed" panose="020B0604020202020204" charset="0"/>
                <a:cs typeface="Times New Roman" panose="02020603050405020304" pitchFamily="18" charset="0"/>
              </a:rPr>
              <a:t> </a:t>
            </a:r>
            <a:r>
              <a:rPr lang="en-US" sz="2000" dirty="0" smtClean="0">
                <a:solidFill>
                  <a:prstClr val="black"/>
                </a:solidFill>
                <a:latin typeface="Barlow Condensed" panose="020B0604020202020204" charset="0"/>
                <a:cs typeface="Times New Roman" panose="02020603050405020304" pitchFamily="18" charset="0"/>
              </a:rPr>
              <a:t>2,</a:t>
            </a:r>
          </a:p>
          <a:p>
            <a:pPr lvl="1" algn="just"/>
            <a:r>
              <a:rPr lang="en-US" sz="2000" dirty="0" err="1" smtClean="0">
                <a:solidFill>
                  <a:prstClr val="black"/>
                </a:solidFill>
                <a:latin typeface="Barlow Condensed" panose="020B0604020202020204" charset="0"/>
                <a:cs typeface="Times New Roman" panose="02020603050405020304" pitchFamily="18" charset="0"/>
              </a:rPr>
              <a:t>bộ</a:t>
            </a:r>
            <a:r>
              <a:rPr lang="en-US" sz="2000" dirty="0" smtClean="0">
                <a:solidFill>
                  <a:prstClr val="black"/>
                </a:solidFill>
                <a:latin typeface="Barlow Condensed" panose="020B0604020202020204" charset="0"/>
                <a:cs typeface="Times New Roman" panose="02020603050405020304" pitchFamily="18" charset="0"/>
              </a:rPr>
              <a:t> </a:t>
            </a:r>
            <a:r>
              <a:rPr lang="en-US" sz="2000" dirty="0" err="1">
                <a:solidFill>
                  <a:prstClr val="black"/>
                </a:solidFill>
                <a:latin typeface="Barlow Condensed" panose="020B0604020202020204" charset="0"/>
                <a:cs typeface="Times New Roman" panose="02020603050405020304" pitchFamily="18" charset="0"/>
              </a:rPr>
              <a:t>trùng</a:t>
            </a:r>
            <a:r>
              <a:rPr lang="en-US" sz="2000" dirty="0">
                <a:solidFill>
                  <a:prstClr val="black"/>
                </a:solidFill>
                <a:latin typeface="Barlow Condensed" panose="020B0604020202020204" charset="0"/>
                <a:cs typeface="Times New Roman" panose="02020603050405020304" pitchFamily="18" charset="0"/>
              </a:rPr>
              <a:t> </a:t>
            </a:r>
            <a:r>
              <a:rPr lang="en-US" sz="2000" dirty="0" err="1">
                <a:solidFill>
                  <a:prstClr val="black"/>
                </a:solidFill>
                <a:latin typeface="Barlow Condensed" panose="020B0604020202020204" charset="0"/>
                <a:cs typeface="Times New Roman" panose="02020603050405020304" pitchFamily="18" charset="0"/>
              </a:rPr>
              <a:t>lấy</a:t>
            </a:r>
            <a:r>
              <a:rPr lang="en-US" sz="2000" dirty="0">
                <a:solidFill>
                  <a:prstClr val="black"/>
                </a:solidFill>
                <a:latin typeface="Barlow Condensed" panose="020B0604020202020204" charset="0"/>
                <a:cs typeface="Times New Roman" panose="02020603050405020304" pitchFamily="18" charset="0"/>
              </a:rPr>
              <a:t> 1</a:t>
            </a:r>
            <a:r>
              <a:rPr lang="en-US" sz="2000" dirty="0" smtClean="0">
                <a:solidFill>
                  <a:prstClr val="black"/>
                </a:solidFill>
                <a:latin typeface="Barlow Condensed" panose="020B0604020202020204" charset="0"/>
                <a:cs typeface="Times New Roman" panose="02020603050405020304" pitchFamily="18" charset="0"/>
              </a:rPr>
              <a:t>.</a:t>
            </a:r>
          </a:p>
          <a:p>
            <a:pPr lvl="1" algn="just"/>
            <a:endParaRPr sz="2000" dirty="0">
              <a:latin typeface="Barlow Condensed" panose="020B0604020202020204" charset="0"/>
            </a:endParaRPr>
          </a:p>
        </p:txBody>
      </p:sp>
      <mc:AlternateContent xmlns:mc="http://schemas.openxmlformats.org/markup-compatibility/2006" xmlns:a14="http://schemas.microsoft.com/office/drawing/2010/main">
        <mc:Choice Requires="a14">
          <p:sp>
            <p:nvSpPr>
              <p:cNvPr id="4" name="Rectangle 3"/>
              <p:cNvSpPr/>
              <p:nvPr/>
            </p:nvSpPr>
            <p:spPr>
              <a:xfrm>
                <a:off x="2434674" y="1963092"/>
                <a:ext cx="1527726" cy="707886"/>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sz="4000" i="1">
                          <a:latin typeface="Cambria Math" panose="02040503050406030204" pitchFamily="18" charset="0"/>
                        </a:rPr>
                        <m:t>𝑅</m:t>
                      </m:r>
                      <m:r>
                        <a:rPr lang="en-US" sz="4000" i="0">
                          <a:latin typeface="Cambria Math" panose="02040503050406030204" pitchFamily="18" charset="0"/>
                        </a:rPr>
                        <m:t>∪</m:t>
                      </m:r>
                      <m:r>
                        <a:rPr lang="en-US" sz="4000" i="1">
                          <a:latin typeface="Cambria Math" panose="02040503050406030204" pitchFamily="18" charset="0"/>
                        </a:rPr>
                        <m:t>𝑆</m:t>
                      </m:r>
                    </m:oMath>
                  </m:oMathPara>
                </a14:m>
                <a:endParaRPr lang="en-US" sz="4000" dirty="0"/>
              </a:p>
            </p:txBody>
          </p:sp>
        </mc:Choice>
        <mc:Fallback xmlns="">
          <p:sp>
            <p:nvSpPr>
              <p:cNvPr id="4" name="Rectangle 3"/>
              <p:cNvSpPr>
                <a:spLocks noRot="1" noChangeAspect="1" noMove="1" noResize="1" noEditPoints="1" noAdjustHandles="1" noChangeArrowheads="1" noChangeShapeType="1" noTextEdit="1"/>
              </p:cNvSpPr>
              <p:nvPr/>
            </p:nvSpPr>
            <p:spPr>
              <a:xfrm>
                <a:off x="2434674" y="1963092"/>
                <a:ext cx="1527726" cy="707886"/>
              </a:xfrm>
              <a:prstGeom prst="rect">
                <a:avLst/>
              </a:prstGeom>
              <a:blipFill>
                <a:blip r:embed="rId3"/>
                <a:stretch>
                  <a:fillRect/>
                </a:stretch>
              </a:blipFill>
            </p:spPr>
            <p:txBody>
              <a:bodyPr/>
              <a:lstStyle/>
              <a:p>
                <a:r>
                  <a:rPr lang="en-US">
                    <a:noFill/>
                  </a:rPr>
                  <a:t> </a:t>
                </a:r>
              </a:p>
            </p:txBody>
          </p:sp>
        </mc:Fallback>
      </mc:AlternateContent>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899064" y="2670978"/>
            <a:ext cx="5006436" cy="13771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5"/>
          <p:cNvSpPr txBox="1"/>
          <p:nvPr/>
        </p:nvSpPr>
        <p:spPr>
          <a:xfrm>
            <a:off x="457200" y="1322721"/>
            <a:ext cx="5921829" cy="2585323"/>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2700" b="0" i="0" u="none" strike="noStrike" cap="none" dirty="0" err="1">
                <a:solidFill>
                  <a:srgbClr val="000000"/>
                </a:solidFill>
                <a:latin typeface="Barlow Condensed"/>
                <a:ea typeface="Barlow Condensed"/>
                <a:cs typeface="Barlow Condensed"/>
                <a:sym typeface="Barlow Condensed"/>
              </a:rPr>
              <a:t>Để</a:t>
            </a:r>
            <a:r>
              <a:rPr lang="en-US" sz="2700" b="0" i="0" u="none" strike="noStrike" cap="none" dirty="0">
                <a:solidFill>
                  <a:srgbClr val="000000"/>
                </a:solidFill>
                <a:latin typeface="Barlow Condensed"/>
                <a:ea typeface="Barlow Condensed"/>
                <a:cs typeface="Barlow Condensed"/>
                <a:sym typeface="Barlow Condensed"/>
              </a:rPr>
              <a:t> </a:t>
            </a:r>
            <a:r>
              <a:rPr lang="en-US" sz="2700" b="0" i="0" u="none" strike="noStrike" cap="none" dirty="0" err="1">
                <a:solidFill>
                  <a:srgbClr val="000000"/>
                </a:solidFill>
                <a:latin typeface="Barlow Condensed"/>
                <a:ea typeface="Barlow Condensed"/>
                <a:cs typeface="Barlow Condensed"/>
                <a:sym typeface="Barlow Condensed"/>
              </a:rPr>
              <a:t>thao</a:t>
            </a:r>
            <a:r>
              <a:rPr lang="en-US" sz="2700" b="0" i="0" u="none" strike="noStrike" cap="none" dirty="0">
                <a:solidFill>
                  <a:srgbClr val="000000"/>
                </a:solidFill>
                <a:latin typeface="Barlow Condensed"/>
                <a:ea typeface="Barlow Condensed"/>
                <a:cs typeface="Barlow Condensed"/>
                <a:sym typeface="Barlow Condensed"/>
              </a:rPr>
              <a:t> </a:t>
            </a:r>
            <a:r>
              <a:rPr lang="en-US" sz="2700" b="0" i="0" u="none" strike="noStrike" cap="none" dirty="0" err="1">
                <a:solidFill>
                  <a:srgbClr val="000000"/>
                </a:solidFill>
                <a:latin typeface="Barlow Condensed"/>
                <a:ea typeface="Barlow Condensed"/>
                <a:cs typeface="Barlow Condensed"/>
                <a:sym typeface="Barlow Condensed"/>
              </a:rPr>
              <a:t>tác</a:t>
            </a:r>
            <a:r>
              <a:rPr lang="en-US" sz="2700" b="0" i="0" u="none" strike="noStrike" cap="none" dirty="0">
                <a:solidFill>
                  <a:srgbClr val="000000"/>
                </a:solidFill>
                <a:latin typeface="Barlow Condensed"/>
                <a:ea typeface="Barlow Condensed"/>
                <a:cs typeface="Barlow Condensed"/>
                <a:sym typeface="Barlow Condensed"/>
              </a:rPr>
              <a:t> Union </a:t>
            </a:r>
            <a:r>
              <a:rPr lang="en-US" sz="2700" b="0" i="0" u="none" strike="noStrike" cap="none" dirty="0" err="1">
                <a:solidFill>
                  <a:srgbClr val="000000"/>
                </a:solidFill>
                <a:latin typeface="Barlow Condensed"/>
                <a:ea typeface="Barlow Condensed"/>
                <a:cs typeface="Barlow Condensed"/>
                <a:sym typeface="Barlow Condensed"/>
              </a:rPr>
              <a:t>hợp</a:t>
            </a:r>
            <a:r>
              <a:rPr lang="en-US" sz="2700" b="0" i="0" u="none" strike="noStrike" cap="none" dirty="0">
                <a:solidFill>
                  <a:srgbClr val="000000"/>
                </a:solidFill>
                <a:latin typeface="Barlow Condensed"/>
                <a:ea typeface="Barlow Condensed"/>
                <a:cs typeface="Barlow Condensed"/>
                <a:sym typeface="Barlow Condensed"/>
              </a:rPr>
              <a:t> </a:t>
            </a:r>
            <a:r>
              <a:rPr lang="en-US" sz="2700" b="0" i="0" u="none" strike="noStrike" cap="none" dirty="0" err="1">
                <a:solidFill>
                  <a:srgbClr val="000000"/>
                </a:solidFill>
                <a:latin typeface="Barlow Condensed"/>
                <a:ea typeface="Barlow Condensed"/>
                <a:cs typeface="Barlow Condensed"/>
                <a:sym typeface="Barlow Condensed"/>
              </a:rPr>
              <a:t>lệ</a:t>
            </a:r>
            <a:r>
              <a:rPr lang="en-US" sz="2700" b="0" i="0" u="none" strike="noStrike" cap="none" dirty="0">
                <a:solidFill>
                  <a:srgbClr val="000000"/>
                </a:solidFill>
                <a:latin typeface="Barlow Condensed"/>
                <a:ea typeface="Barlow Condensed"/>
                <a:cs typeface="Barlow Condensed"/>
                <a:sym typeface="Barlow Condensed"/>
              </a:rPr>
              <a:t>, </a:t>
            </a:r>
            <a:r>
              <a:rPr lang="en-US" sz="2700" b="0" i="0" u="none" strike="noStrike" cap="none" dirty="0" err="1">
                <a:solidFill>
                  <a:srgbClr val="000000"/>
                </a:solidFill>
                <a:latin typeface="Barlow Condensed"/>
                <a:ea typeface="Barlow Condensed"/>
                <a:cs typeface="Barlow Condensed"/>
                <a:sym typeface="Barlow Condensed"/>
              </a:rPr>
              <a:t>các</a:t>
            </a:r>
            <a:r>
              <a:rPr lang="en-US" sz="2700" b="0" i="0" u="none" strike="noStrike" cap="none" dirty="0">
                <a:solidFill>
                  <a:srgbClr val="000000"/>
                </a:solidFill>
                <a:latin typeface="Barlow Condensed"/>
                <a:ea typeface="Barlow Condensed"/>
                <a:cs typeface="Barlow Condensed"/>
                <a:sym typeface="Barlow Condensed"/>
              </a:rPr>
              <a:t> điều </a:t>
            </a:r>
            <a:r>
              <a:rPr lang="en-US" sz="2700" b="0" i="0" u="none" strike="noStrike" cap="none" dirty="0" err="1">
                <a:solidFill>
                  <a:srgbClr val="000000"/>
                </a:solidFill>
                <a:latin typeface="Barlow Condensed"/>
                <a:ea typeface="Barlow Condensed"/>
                <a:cs typeface="Barlow Condensed"/>
                <a:sym typeface="Barlow Condensed"/>
              </a:rPr>
              <a:t>kiện</a:t>
            </a:r>
            <a:r>
              <a:rPr lang="en-US" sz="2700" b="0" i="0" u="none" strike="noStrike" cap="none" dirty="0">
                <a:solidFill>
                  <a:srgbClr val="000000"/>
                </a:solidFill>
                <a:latin typeface="Barlow Condensed"/>
                <a:ea typeface="Barlow Condensed"/>
                <a:cs typeface="Barlow Condensed"/>
                <a:sym typeface="Barlow Condensed"/>
              </a:rPr>
              <a:t> </a:t>
            </a:r>
            <a:r>
              <a:rPr lang="en-US" sz="2700" b="0" i="0" u="none" strike="noStrike" cap="none" dirty="0" err="1">
                <a:solidFill>
                  <a:srgbClr val="000000"/>
                </a:solidFill>
                <a:latin typeface="Barlow Condensed"/>
                <a:ea typeface="Barlow Condensed"/>
                <a:cs typeface="Barlow Condensed"/>
                <a:sym typeface="Barlow Condensed"/>
              </a:rPr>
              <a:t>sau</a:t>
            </a:r>
            <a:r>
              <a:rPr lang="en-US" sz="2700" b="0" i="0" u="none" strike="noStrike" cap="none" dirty="0">
                <a:solidFill>
                  <a:srgbClr val="000000"/>
                </a:solidFill>
                <a:latin typeface="Barlow Condensed"/>
                <a:ea typeface="Barlow Condensed"/>
                <a:cs typeface="Barlow Condensed"/>
                <a:sym typeface="Barlow Condensed"/>
              </a:rPr>
              <a:t> </a:t>
            </a:r>
            <a:r>
              <a:rPr lang="en-US" sz="2700" b="0" i="0" u="none" strike="noStrike" cap="none" dirty="0" err="1">
                <a:solidFill>
                  <a:srgbClr val="000000"/>
                </a:solidFill>
                <a:latin typeface="Barlow Condensed"/>
                <a:ea typeface="Barlow Condensed"/>
                <a:cs typeface="Barlow Condensed"/>
                <a:sym typeface="Barlow Condensed"/>
              </a:rPr>
              <a:t>đây</a:t>
            </a:r>
            <a:r>
              <a:rPr lang="en-US" sz="2700" b="0" i="0" u="none" strike="noStrike" cap="none" dirty="0">
                <a:solidFill>
                  <a:srgbClr val="000000"/>
                </a:solidFill>
                <a:latin typeface="Barlow Condensed"/>
                <a:ea typeface="Barlow Condensed"/>
                <a:cs typeface="Barlow Condensed"/>
                <a:sym typeface="Barlow Condensed"/>
              </a:rPr>
              <a:t> </a:t>
            </a:r>
            <a:r>
              <a:rPr lang="en-US" sz="2700" b="0" i="0" u="none" strike="noStrike" cap="none" dirty="0" err="1">
                <a:solidFill>
                  <a:srgbClr val="000000"/>
                </a:solidFill>
                <a:latin typeface="Barlow Condensed"/>
                <a:ea typeface="Barlow Condensed"/>
                <a:cs typeface="Barlow Condensed"/>
                <a:sym typeface="Barlow Condensed"/>
              </a:rPr>
              <a:t>phải</a:t>
            </a:r>
            <a:r>
              <a:rPr lang="en-US" sz="2700" b="0" i="0" u="none" strike="noStrike" cap="none" dirty="0">
                <a:solidFill>
                  <a:srgbClr val="000000"/>
                </a:solidFill>
                <a:latin typeface="Barlow Condensed"/>
                <a:ea typeface="Barlow Condensed"/>
                <a:cs typeface="Barlow Condensed"/>
                <a:sym typeface="Barlow Condensed"/>
              </a:rPr>
              <a:t> </a:t>
            </a:r>
            <a:r>
              <a:rPr lang="en-US" sz="2700" b="0" i="0" u="none" strike="noStrike" cap="none" dirty="0" err="1">
                <a:solidFill>
                  <a:srgbClr val="000000"/>
                </a:solidFill>
                <a:latin typeface="Barlow Condensed"/>
                <a:ea typeface="Barlow Condensed"/>
                <a:cs typeface="Barlow Condensed"/>
                <a:sym typeface="Barlow Condensed"/>
              </a:rPr>
              <a:t>được</a:t>
            </a:r>
            <a:r>
              <a:rPr lang="en-US" sz="2700" b="0" i="0" u="none" strike="noStrike" cap="none" dirty="0">
                <a:solidFill>
                  <a:srgbClr val="000000"/>
                </a:solidFill>
                <a:latin typeface="Barlow Condensed"/>
                <a:ea typeface="Barlow Condensed"/>
                <a:cs typeface="Barlow Condensed"/>
                <a:sym typeface="Barlow Condensed"/>
              </a:rPr>
              <a:t> </a:t>
            </a:r>
            <a:r>
              <a:rPr lang="en-US" sz="2700" b="0" i="0" u="none" strike="noStrike" cap="none" dirty="0" err="1">
                <a:solidFill>
                  <a:srgbClr val="000000"/>
                </a:solidFill>
                <a:latin typeface="Barlow Condensed"/>
                <a:ea typeface="Barlow Condensed"/>
                <a:cs typeface="Barlow Condensed"/>
                <a:sym typeface="Barlow Condensed"/>
              </a:rPr>
              <a:t>thỏa</a:t>
            </a:r>
            <a:r>
              <a:rPr lang="en-US" sz="2700" b="0" i="0" u="none" strike="noStrike" cap="none" dirty="0">
                <a:solidFill>
                  <a:srgbClr val="000000"/>
                </a:solidFill>
                <a:latin typeface="Barlow Condensed"/>
                <a:ea typeface="Barlow Condensed"/>
                <a:cs typeface="Barlow Condensed"/>
                <a:sym typeface="Barlow Condensed"/>
              </a:rPr>
              <a:t> </a:t>
            </a:r>
            <a:r>
              <a:rPr lang="en-US" sz="2700" b="0" i="0" u="none" strike="noStrike" cap="none" dirty="0" err="1">
                <a:solidFill>
                  <a:srgbClr val="000000"/>
                </a:solidFill>
                <a:latin typeface="Barlow Condensed"/>
                <a:ea typeface="Barlow Condensed"/>
                <a:cs typeface="Barlow Condensed"/>
                <a:sym typeface="Barlow Condensed"/>
              </a:rPr>
              <a:t>mãn</a:t>
            </a:r>
            <a:r>
              <a:rPr lang="en-US" sz="2700" b="0" i="0" u="none" strike="noStrike" cap="none" dirty="0">
                <a:solidFill>
                  <a:srgbClr val="000000"/>
                </a:solidFill>
                <a:latin typeface="Barlow Condensed"/>
                <a:ea typeface="Barlow Condensed"/>
                <a:cs typeface="Barlow Condensed"/>
                <a:sym typeface="Barlow Condensed"/>
              </a:rPr>
              <a:t>:</a:t>
            </a:r>
            <a:endParaRPr dirty="0"/>
          </a:p>
          <a:p>
            <a:pPr marL="285750" marR="0" lvl="0" indent="-285750" algn="just" rtl="0">
              <a:lnSpc>
                <a:spcPct val="100000"/>
              </a:lnSpc>
              <a:spcBef>
                <a:spcPts val="0"/>
              </a:spcBef>
              <a:spcAft>
                <a:spcPts val="0"/>
              </a:spcAft>
              <a:buClr>
                <a:srgbClr val="000000"/>
              </a:buClr>
              <a:buSzPts val="2700"/>
              <a:buFont typeface="Arial"/>
              <a:buChar char="•"/>
            </a:pPr>
            <a:r>
              <a:rPr lang="en-US" sz="2700" b="0" i="0" u="none" strike="noStrike" cap="none" dirty="0" err="1">
                <a:solidFill>
                  <a:srgbClr val="000000"/>
                </a:solidFill>
                <a:latin typeface="Barlow Condensed"/>
                <a:ea typeface="Barlow Condensed"/>
                <a:cs typeface="Barlow Condensed"/>
                <a:sym typeface="Barlow Condensed"/>
              </a:rPr>
              <a:t>Bảng</a:t>
            </a:r>
            <a:r>
              <a:rPr lang="en-US" sz="2700" b="0" i="0" u="none" strike="noStrike" cap="none" dirty="0">
                <a:solidFill>
                  <a:srgbClr val="000000"/>
                </a:solidFill>
                <a:latin typeface="Barlow Condensed"/>
                <a:ea typeface="Barlow Condensed"/>
                <a:cs typeface="Barlow Condensed"/>
                <a:sym typeface="Barlow Condensed"/>
              </a:rPr>
              <a:t> R </a:t>
            </a:r>
            <a:r>
              <a:rPr lang="en-US" sz="2700" b="0" i="0" u="none" strike="noStrike" cap="none" dirty="0" err="1">
                <a:solidFill>
                  <a:srgbClr val="000000"/>
                </a:solidFill>
                <a:latin typeface="Barlow Condensed"/>
                <a:ea typeface="Barlow Condensed"/>
                <a:cs typeface="Barlow Condensed"/>
                <a:sym typeface="Barlow Condensed"/>
              </a:rPr>
              <a:t>và</a:t>
            </a:r>
            <a:r>
              <a:rPr lang="en-US" sz="2700" b="0" i="0" u="none" strike="noStrike" cap="none" dirty="0">
                <a:solidFill>
                  <a:srgbClr val="000000"/>
                </a:solidFill>
                <a:latin typeface="Barlow Condensed"/>
                <a:ea typeface="Barlow Condensed"/>
                <a:cs typeface="Barlow Condensed"/>
                <a:sym typeface="Barlow Condensed"/>
              </a:rPr>
              <a:t> S </a:t>
            </a:r>
            <a:r>
              <a:rPr lang="en-US" sz="2700" b="0" i="0" u="none" strike="noStrike" cap="none" dirty="0" err="1">
                <a:solidFill>
                  <a:srgbClr val="000000"/>
                </a:solidFill>
                <a:latin typeface="Barlow Condensed"/>
                <a:ea typeface="Barlow Condensed"/>
                <a:cs typeface="Barlow Condensed"/>
                <a:sym typeface="Barlow Condensed"/>
              </a:rPr>
              <a:t>phải</a:t>
            </a:r>
            <a:r>
              <a:rPr lang="en-US" sz="2700" b="0" i="0" u="none" strike="noStrike" cap="none" dirty="0">
                <a:solidFill>
                  <a:srgbClr val="000000"/>
                </a:solidFill>
                <a:latin typeface="Barlow Condensed"/>
                <a:ea typeface="Barlow Condensed"/>
                <a:cs typeface="Barlow Condensed"/>
                <a:sym typeface="Barlow Condensed"/>
              </a:rPr>
              <a:t> </a:t>
            </a:r>
            <a:r>
              <a:rPr lang="en-US" sz="2700" b="0" i="0" u="none" strike="noStrike" cap="none" dirty="0" err="1">
                <a:solidFill>
                  <a:srgbClr val="000000"/>
                </a:solidFill>
                <a:latin typeface="Barlow Condensed"/>
                <a:ea typeface="Barlow Condensed"/>
                <a:cs typeface="Barlow Condensed"/>
                <a:sym typeface="Barlow Condensed"/>
              </a:rPr>
              <a:t>cùng</a:t>
            </a:r>
            <a:r>
              <a:rPr lang="en-US" sz="2700" b="0" i="0" u="none" strike="noStrike" cap="none" dirty="0">
                <a:solidFill>
                  <a:srgbClr val="000000"/>
                </a:solidFill>
                <a:latin typeface="Barlow Condensed"/>
                <a:ea typeface="Barlow Condensed"/>
                <a:cs typeface="Barlow Condensed"/>
                <a:sym typeface="Barlow Condensed"/>
              </a:rPr>
              <a:t> </a:t>
            </a:r>
            <a:r>
              <a:rPr lang="en-US" sz="2700" b="0" i="0" u="none" strike="noStrike" cap="none" dirty="0" err="1">
                <a:solidFill>
                  <a:srgbClr val="000000"/>
                </a:solidFill>
                <a:latin typeface="Barlow Condensed"/>
                <a:ea typeface="Barlow Condensed"/>
                <a:cs typeface="Barlow Condensed"/>
                <a:sym typeface="Barlow Condensed"/>
              </a:rPr>
              <a:t>có</a:t>
            </a:r>
            <a:r>
              <a:rPr lang="en-US" sz="2700" b="0" i="0" u="none" strike="noStrike" cap="none" dirty="0">
                <a:solidFill>
                  <a:srgbClr val="000000"/>
                </a:solidFill>
                <a:latin typeface="Barlow Condensed"/>
                <a:ea typeface="Barlow Condensed"/>
                <a:cs typeface="Barlow Condensed"/>
                <a:sym typeface="Barlow Condensed"/>
              </a:rPr>
              <a:t> </a:t>
            </a:r>
            <a:r>
              <a:rPr lang="en-US" sz="2700" b="0" i="0" u="none" strike="noStrike" cap="none" dirty="0" err="1">
                <a:solidFill>
                  <a:srgbClr val="000000"/>
                </a:solidFill>
                <a:latin typeface="Barlow Condensed"/>
                <a:ea typeface="Barlow Condensed"/>
                <a:cs typeface="Barlow Condensed"/>
                <a:sym typeface="Barlow Condensed"/>
              </a:rPr>
              <a:t>số</a:t>
            </a:r>
            <a:r>
              <a:rPr lang="en-US" sz="2700" b="0" i="0" u="none" strike="noStrike" cap="none" dirty="0">
                <a:solidFill>
                  <a:srgbClr val="000000"/>
                </a:solidFill>
                <a:latin typeface="Barlow Condensed"/>
                <a:ea typeface="Barlow Condensed"/>
                <a:cs typeface="Barlow Condensed"/>
                <a:sym typeface="Barlow Condensed"/>
              </a:rPr>
              <a:t> </a:t>
            </a:r>
            <a:r>
              <a:rPr lang="en-US" sz="2700" b="0" i="0" u="none" strike="noStrike" cap="none" dirty="0" err="1">
                <a:solidFill>
                  <a:srgbClr val="000000"/>
                </a:solidFill>
                <a:latin typeface="Barlow Condensed"/>
                <a:ea typeface="Barlow Condensed"/>
                <a:cs typeface="Barlow Condensed"/>
                <a:sym typeface="Barlow Condensed"/>
              </a:rPr>
              <a:t>lượng</a:t>
            </a:r>
            <a:r>
              <a:rPr lang="en-US" sz="2700" b="0" i="0" u="none" strike="noStrike" cap="none" dirty="0">
                <a:solidFill>
                  <a:srgbClr val="000000"/>
                </a:solidFill>
                <a:latin typeface="Barlow Condensed"/>
                <a:ea typeface="Barlow Condensed"/>
                <a:cs typeface="Barlow Condensed"/>
                <a:sym typeface="Barlow Condensed"/>
              </a:rPr>
              <a:t> </a:t>
            </a:r>
            <a:r>
              <a:rPr lang="en-US" sz="2700" b="0" i="0" u="none" strike="noStrike" cap="none" dirty="0" err="1">
                <a:solidFill>
                  <a:srgbClr val="000000"/>
                </a:solidFill>
                <a:latin typeface="Barlow Condensed"/>
                <a:ea typeface="Barlow Condensed"/>
                <a:cs typeface="Barlow Condensed"/>
                <a:sym typeface="Barlow Condensed"/>
              </a:rPr>
              <a:t>thuộc</a:t>
            </a:r>
            <a:r>
              <a:rPr lang="en-US" sz="2700" b="0" i="0" u="none" strike="noStrike" cap="none" dirty="0">
                <a:solidFill>
                  <a:srgbClr val="000000"/>
                </a:solidFill>
                <a:latin typeface="Barlow Condensed"/>
                <a:ea typeface="Barlow Condensed"/>
                <a:cs typeface="Barlow Condensed"/>
                <a:sym typeface="Barlow Condensed"/>
              </a:rPr>
              <a:t> </a:t>
            </a:r>
            <a:r>
              <a:rPr lang="en-US" sz="2700" b="0" i="0" u="none" strike="noStrike" cap="none" dirty="0" err="1">
                <a:solidFill>
                  <a:srgbClr val="000000"/>
                </a:solidFill>
                <a:latin typeface="Barlow Condensed"/>
                <a:ea typeface="Barlow Condensed"/>
                <a:cs typeface="Barlow Condensed"/>
                <a:sym typeface="Barlow Condensed"/>
              </a:rPr>
              <a:t>tính</a:t>
            </a:r>
            <a:r>
              <a:rPr lang="en-US" sz="2700" b="0" i="0" u="none" strike="noStrike" cap="none" dirty="0">
                <a:solidFill>
                  <a:srgbClr val="000000"/>
                </a:solidFill>
                <a:latin typeface="Barlow Condensed"/>
                <a:ea typeface="Barlow Condensed"/>
                <a:cs typeface="Barlow Condensed"/>
                <a:sym typeface="Barlow Condensed"/>
              </a:rPr>
              <a:t>. </a:t>
            </a:r>
            <a:endParaRPr dirty="0"/>
          </a:p>
          <a:p>
            <a:pPr marL="285750" marR="0" lvl="0" indent="-285750" algn="just" rtl="0">
              <a:lnSpc>
                <a:spcPct val="100000"/>
              </a:lnSpc>
              <a:spcBef>
                <a:spcPts val="0"/>
              </a:spcBef>
              <a:spcAft>
                <a:spcPts val="0"/>
              </a:spcAft>
              <a:buClr>
                <a:srgbClr val="000000"/>
              </a:buClr>
              <a:buSzPts val="2700"/>
              <a:buFont typeface="Arial"/>
              <a:buChar char="•"/>
            </a:pPr>
            <a:r>
              <a:rPr lang="en-US" sz="2700" b="0" i="0" u="none" strike="noStrike" cap="none" dirty="0" err="1">
                <a:solidFill>
                  <a:srgbClr val="000000"/>
                </a:solidFill>
                <a:latin typeface="Barlow Condensed"/>
                <a:ea typeface="Barlow Condensed"/>
                <a:cs typeface="Barlow Condensed"/>
                <a:sym typeface="Barlow Condensed"/>
              </a:rPr>
              <a:t>Các</a:t>
            </a:r>
            <a:r>
              <a:rPr lang="en-US" sz="2700" b="0" i="0" u="none" strike="noStrike" cap="none" dirty="0">
                <a:solidFill>
                  <a:srgbClr val="000000"/>
                </a:solidFill>
                <a:latin typeface="Barlow Condensed"/>
                <a:ea typeface="Barlow Condensed"/>
                <a:cs typeface="Barlow Condensed"/>
                <a:sym typeface="Barlow Condensed"/>
              </a:rPr>
              <a:t> </a:t>
            </a:r>
            <a:r>
              <a:rPr lang="en-US" sz="2700" b="0" i="0" u="none" strike="noStrike" cap="none" dirty="0" err="1" smtClean="0">
                <a:solidFill>
                  <a:srgbClr val="000000"/>
                </a:solidFill>
                <a:latin typeface="Barlow Condensed"/>
                <a:ea typeface="Barlow Condensed"/>
                <a:cs typeface="Barlow Condensed"/>
                <a:sym typeface="Barlow Condensed"/>
              </a:rPr>
              <a:t>miền</a:t>
            </a:r>
            <a:r>
              <a:rPr lang="en-US" sz="2700" b="0" i="0" u="none" strike="noStrike" cap="none" dirty="0" smtClean="0">
                <a:solidFill>
                  <a:srgbClr val="000000"/>
                </a:solidFill>
                <a:latin typeface="Barlow Condensed"/>
                <a:ea typeface="Barlow Condensed"/>
                <a:cs typeface="Barlow Condensed"/>
                <a:sym typeface="Barlow Condensed"/>
              </a:rPr>
              <a:t> </a:t>
            </a:r>
            <a:r>
              <a:rPr lang="en-US" sz="2700" b="0" i="0" u="none" strike="noStrike" cap="none" dirty="0" err="1">
                <a:solidFill>
                  <a:srgbClr val="000000"/>
                </a:solidFill>
                <a:latin typeface="Barlow Condensed"/>
                <a:ea typeface="Barlow Condensed"/>
                <a:cs typeface="Barlow Condensed"/>
                <a:sym typeface="Barlow Condensed"/>
              </a:rPr>
              <a:t>thuộc</a:t>
            </a:r>
            <a:r>
              <a:rPr lang="en-US" sz="2700" b="0" i="0" u="none" strike="noStrike" cap="none" dirty="0">
                <a:solidFill>
                  <a:srgbClr val="000000"/>
                </a:solidFill>
                <a:latin typeface="Barlow Condensed"/>
                <a:ea typeface="Barlow Condensed"/>
                <a:cs typeface="Barlow Condensed"/>
                <a:sym typeface="Barlow Condensed"/>
              </a:rPr>
              <a:t> </a:t>
            </a:r>
            <a:r>
              <a:rPr lang="en-US" sz="2700" b="0" i="0" u="none" strike="noStrike" cap="none" dirty="0" err="1">
                <a:solidFill>
                  <a:srgbClr val="000000"/>
                </a:solidFill>
                <a:latin typeface="Barlow Condensed"/>
                <a:ea typeface="Barlow Condensed"/>
                <a:cs typeface="Barlow Condensed"/>
                <a:sym typeface="Barlow Condensed"/>
              </a:rPr>
              <a:t>tính</a:t>
            </a:r>
            <a:r>
              <a:rPr lang="en-US" sz="2700" b="0" i="0" u="none" strike="noStrike" cap="none" dirty="0">
                <a:solidFill>
                  <a:srgbClr val="000000"/>
                </a:solidFill>
                <a:latin typeface="Barlow Condensed"/>
                <a:ea typeface="Barlow Condensed"/>
                <a:cs typeface="Barlow Condensed"/>
                <a:sym typeface="Barlow Condensed"/>
              </a:rPr>
              <a:t> </a:t>
            </a:r>
            <a:r>
              <a:rPr lang="en-US" sz="2700" b="0" i="0" u="none" strike="noStrike" cap="none" dirty="0" err="1">
                <a:solidFill>
                  <a:srgbClr val="000000"/>
                </a:solidFill>
                <a:latin typeface="Barlow Condensed"/>
                <a:ea typeface="Barlow Condensed"/>
                <a:cs typeface="Barlow Condensed"/>
                <a:sym typeface="Barlow Condensed"/>
              </a:rPr>
              <a:t>cần</a:t>
            </a:r>
            <a:r>
              <a:rPr lang="en-US" sz="2700" b="0" i="0" u="none" strike="noStrike" cap="none" dirty="0">
                <a:solidFill>
                  <a:srgbClr val="000000"/>
                </a:solidFill>
                <a:latin typeface="Barlow Condensed"/>
                <a:ea typeface="Barlow Condensed"/>
                <a:cs typeface="Barlow Condensed"/>
                <a:sym typeface="Barlow Condensed"/>
              </a:rPr>
              <a:t> </a:t>
            </a:r>
            <a:r>
              <a:rPr lang="en-US" sz="2700" b="0" i="0" u="none" strike="noStrike" cap="none" dirty="0" err="1">
                <a:solidFill>
                  <a:srgbClr val="000000"/>
                </a:solidFill>
                <a:latin typeface="Barlow Condensed"/>
                <a:ea typeface="Barlow Condensed"/>
                <a:cs typeface="Barlow Condensed"/>
                <a:sym typeface="Barlow Condensed"/>
              </a:rPr>
              <a:t>phải</a:t>
            </a:r>
            <a:r>
              <a:rPr lang="en-US" sz="2700" b="0" i="0" u="none" strike="noStrike" cap="none" dirty="0">
                <a:solidFill>
                  <a:srgbClr val="000000"/>
                </a:solidFill>
                <a:latin typeface="Barlow Condensed"/>
                <a:ea typeface="Barlow Condensed"/>
                <a:cs typeface="Barlow Condensed"/>
                <a:sym typeface="Barlow Condensed"/>
              </a:rPr>
              <a:t> </a:t>
            </a:r>
            <a:r>
              <a:rPr lang="en-US" sz="2700" b="0" i="0" u="none" strike="noStrike" cap="none" dirty="0" err="1">
                <a:solidFill>
                  <a:srgbClr val="000000"/>
                </a:solidFill>
                <a:latin typeface="Barlow Condensed"/>
                <a:ea typeface="Barlow Condensed"/>
                <a:cs typeface="Barlow Condensed"/>
                <a:sym typeface="Barlow Condensed"/>
              </a:rPr>
              <a:t>tương</a:t>
            </a:r>
            <a:r>
              <a:rPr lang="en-US" sz="2700" b="0" i="0" u="none" strike="noStrike" cap="none" dirty="0">
                <a:solidFill>
                  <a:srgbClr val="000000"/>
                </a:solidFill>
                <a:latin typeface="Barlow Condensed"/>
                <a:ea typeface="Barlow Condensed"/>
                <a:cs typeface="Barlow Condensed"/>
                <a:sym typeface="Barlow Condensed"/>
              </a:rPr>
              <a:t> </a:t>
            </a:r>
            <a:r>
              <a:rPr lang="en-US" sz="2700" b="0" i="0" u="none" strike="noStrike" cap="none" dirty="0" err="1">
                <a:solidFill>
                  <a:srgbClr val="000000"/>
                </a:solidFill>
                <a:latin typeface="Barlow Condensed"/>
                <a:ea typeface="Barlow Condensed"/>
                <a:cs typeface="Barlow Condensed"/>
                <a:sym typeface="Barlow Condensed"/>
              </a:rPr>
              <a:t>thích</a:t>
            </a:r>
            <a:r>
              <a:rPr lang="en-US" sz="2700" b="0" i="0" u="none" strike="noStrike" cap="none" dirty="0">
                <a:solidFill>
                  <a:srgbClr val="000000"/>
                </a:solidFill>
                <a:latin typeface="Barlow Condensed"/>
                <a:ea typeface="Barlow Condensed"/>
                <a:cs typeface="Barlow Condensed"/>
                <a:sym typeface="Barlow Condensed"/>
              </a:rPr>
              <a:t>. </a:t>
            </a:r>
            <a:endParaRPr dirty="0"/>
          </a:p>
        </p:txBody>
      </p:sp>
      <p:sp>
        <p:nvSpPr>
          <p:cNvPr id="3" name="Google Shape;399;p34"/>
          <p:cNvSpPr txBox="1"/>
          <p:nvPr/>
        </p:nvSpPr>
        <p:spPr>
          <a:xfrm>
            <a:off x="457200" y="768723"/>
            <a:ext cx="3467100" cy="55399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000" b="1" i="0" u="none" strike="noStrike" cap="none" dirty="0" err="1">
                <a:solidFill>
                  <a:srgbClr val="212121"/>
                </a:solidFill>
                <a:latin typeface="Barlow Condensed"/>
                <a:ea typeface="Barlow Condensed"/>
                <a:cs typeface="Barlow Condensed"/>
                <a:sym typeface="Barlow Condensed"/>
              </a:rPr>
              <a:t>Phép</a:t>
            </a:r>
            <a:r>
              <a:rPr lang="en-US" sz="3000" b="1" i="0" u="none" strike="noStrike" cap="none" dirty="0">
                <a:solidFill>
                  <a:srgbClr val="212121"/>
                </a:solidFill>
                <a:latin typeface="Barlow Condensed"/>
                <a:ea typeface="Barlow Condensed"/>
                <a:cs typeface="Barlow Condensed"/>
                <a:sym typeface="Barlow Condensed"/>
              </a:rPr>
              <a:t> </a:t>
            </a:r>
            <a:r>
              <a:rPr lang="en-US" sz="3000" b="1" i="0" u="none" strike="noStrike" cap="none" dirty="0" err="1">
                <a:solidFill>
                  <a:srgbClr val="212121"/>
                </a:solidFill>
                <a:latin typeface="Barlow Condensed"/>
                <a:ea typeface="Barlow Condensed"/>
                <a:cs typeface="Barlow Condensed"/>
                <a:sym typeface="Barlow Condensed"/>
              </a:rPr>
              <a:t>hội</a:t>
            </a:r>
            <a:r>
              <a:rPr lang="en-US" sz="3000" b="1" i="0" u="none" strike="noStrike" cap="none" dirty="0">
                <a:solidFill>
                  <a:srgbClr val="212121"/>
                </a:solidFill>
                <a:latin typeface="Barlow Condensed"/>
                <a:ea typeface="Barlow Condensed"/>
                <a:cs typeface="Barlow Condensed"/>
                <a:sym typeface="Barlow Condensed"/>
              </a:rPr>
              <a:t> (Union ∪) </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36" descr="Đại số quan hệ trong hệ quản trị cơ sở dữ liệu"/>
          <p:cNvPicPr preferRelativeResize="0"/>
          <p:nvPr/>
        </p:nvPicPr>
        <p:blipFill rotWithShape="1">
          <a:blip r:embed="rId3">
            <a:alphaModFix/>
          </a:blip>
          <a:srcRect/>
          <a:stretch/>
        </p:blipFill>
        <p:spPr>
          <a:xfrm>
            <a:off x="557892" y="376238"/>
            <a:ext cx="3695700" cy="1647825"/>
          </a:xfrm>
          <a:prstGeom prst="rect">
            <a:avLst/>
          </a:prstGeom>
          <a:noFill/>
          <a:ln>
            <a:noFill/>
          </a:ln>
        </p:spPr>
      </p:pic>
      <p:sp>
        <p:nvSpPr>
          <p:cNvPr id="411" name="Google Shape;411;p36"/>
          <p:cNvSpPr txBox="1"/>
          <p:nvPr/>
        </p:nvSpPr>
        <p:spPr>
          <a:xfrm>
            <a:off x="557892" y="2246352"/>
            <a:ext cx="5505450" cy="55399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000" b="0" i="0" u="none" strike="noStrike" cap="none">
                <a:solidFill>
                  <a:srgbClr val="000000"/>
                </a:solidFill>
                <a:latin typeface="Barlow Condensed"/>
                <a:ea typeface="Barlow Condensed"/>
                <a:cs typeface="Barlow Condensed"/>
                <a:sym typeface="Barlow Condensed"/>
              </a:rPr>
              <a:t>Biểu thức A ∪ B cho ra kết quả như sau:</a:t>
            </a:r>
            <a:endParaRPr sz="3000" b="0" i="0" u="none" strike="noStrike" cap="none">
              <a:solidFill>
                <a:srgbClr val="000000"/>
              </a:solidFill>
              <a:latin typeface="Barlow Condensed"/>
              <a:ea typeface="Barlow Condensed"/>
              <a:cs typeface="Barlow Condensed"/>
              <a:sym typeface="Barlow Condensed"/>
            </a:endParaRPr>
          </a:p>
        </p:txBody>
      </p:sp>
      <p:pic>
        <p:nvPicPr>
          <p:cNvPr id="412" name="Google Shape;412;p36" descr="Đại số quan hệ trong hệ quản trị cơ sở dữ liệu"/>
          <p:cNvPicPr preferRelativeResize="0"/>
          <p:nvPr/>
        </p:nvPicPr>
        <p:blipFill rotWithShape="1">
          <a:blip r:embed="rId4">
            <a:alphaModFix/>
          </a:blip>
          <a:srcRect/>
          <a:stretch/>
        </p:blipFill>
        <p:spPr>
          <a:xfrm>
            <a:off x="557892" y="3022639"/>
            <a:ext cx="2181225" cy="19907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0"/>
          <p:cNvSpPr txBox="1">
            <a:spLocks noGrp="1"/>
          </p:cNvSpPr>
          <p:nvPr>
            <p:ph type="ctrTitle"/>
          </p:nvPr>
        </p:nvSpPr>
        <p:spPr>
          <a:xfrm>
            <a:off x="0" y="1944414"/>
            <a:ext cx="6858000" cy="682487"/>
          </a:xfrm>
          <a:prstGeom prst="rect">
            <a:avLst/>
          </a:prstGeom>
          <a:noFill/>
          <a:ln>
            <a:noFill/>
          </a:ln>
        </p:spPr>
        <p:txBody>
          <a:bodyPr spcFirstLastPara="1" wrap="square" lIns="68550" tIns="68550" rIns="68550" bIns="68550" anchor="b" anchorCtr="0">
            <a:noAutofit/>
          </a:bodyPr>
          <a:lstStyle/>
          <a:p>
            <a:pPr marL="0" lvl="0" indent="0" algn="ctr" rtl="0">
              <a:lnSpc>
                <a:spcPct val="100000"/>
              </a:lnSpc>
              <a:spcBef>
                <a:spcPts val="0"/>
              </a:spcBef>
              <a:spcAft>
                <a:spcPts val="0"/>
              </a:spcAft>
              <a:buSzPts val="4800"/>
              <a:buNone/>
            </a:pPr>
            <a:r>
              <a:rPr lang="en-US" sz="4500" b="1">
                <a:solidFill>
                  <a:srgbClr val="212121"/>
                </a:solidFill>
              </a:rPr>
              <a:t>TỔNG QUAN VỀ CSDL QUAN HỆ</a:t>
            </a:r>
            <a:endParaRPr sz="4500" b="1">
              <a:solidFill>
                <a:srgbClr val="21212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7"/>
          <p:cNvSpPr txBox="1"/>
          <p:nvPr/>
        </p:nvSpPr>
        <p:spPr>
          <a:xfrm>
            <a:off x="438149" y="1309067"/>
            <a:ext cx="5972176" cy="3132425"/>
          </a:xfrm>
          <a:prstGeom prst="rect">
            <a:avLst/>
          </a:prstGeom>
          <a:noFill/>
          <a:ln>
            <a:noFill/>
          </a:ln>
        </p:spPr>
        <p:txBody>
          <a:bodyPr spcFirstLastPara="1" wrap="square" lIns="91425" tIns="45700" rIns="91425" bIns="45700" anchor="t" anchorCtr="0">
            <a:noAutofit/>
          </a:bodyPr>
          <a:lstStyle/>
          <a:p>
            <a:pPr lvl="0" algn="just"/>
            <a:r>
              <a:rPr lang="en-US" sz="2000" dirty="0" err="1" smtClean="0">
                <a:solidFill>
                  <a:prstClr val="black"/>
                </a:solidFill>
                <a:latin typeface="Barlow Condensed" panose="020B0604020202020204" charset="0"/>
                <a:ea typeface="Calibri" panose="020F0502020204030204" pitchFamily="34" charset="0"/>
                <a:cs typeface="Times New Roman" panose="02020603050405020304" pitchFamily="18" charset="0"/>
              </a:rPr>
              <a:t>Hình</a:t>
            </a:r>
            <a:r>
              <a:rPr lang="en-US" sz="2000" dirty="0" smtClean="0">
                <a:solidFill>
                  <a:prstClr val="black"/>
                </a:solidFill>
                <a:latin typeface="Barlow Condensed" panose="020B0604020202020204" charset="0"/>
                <a:ea typeface="Calibri" panose="020F0502020204030204" pitchFamily="34" charset="0"/>
                <a:cs typeface="Times New Roman" panose="02020603050405020304" pitchFamily="18" charset="0"/>
              </a:rPr>
              <a:t> </a:t>
            </a:r>
            <a:r>
              <a:rPr lang="en-US" sz="2000" dirty="0" err="1">
                <a:solidFill>
                  <a:prstClr val="black"/>
                </a:solidFill>
                <a:latin typeface="Barlow Condensed" panose="020B0604020202020204" charset="0"/>
                <a:ea typeface="Calibri" panose="020F0502020204030204" pitchFamily="34" charset="0"/>
                <a:cs typeface="Times New Roman" panose="02020603050405020304" pitchFamily="18" charset="0"/>
              </a:rPr>
              <a:t>thành</a:t>
            </a:r>
            <a:r>
              <a:rPr lang="en-US" sz="2000" dirty="0">
                <a:solidFill>
                  <a:prstClr val="black"/>
                </a:solidFill>
                <a:latin typeface="Barlow Condensed" panose="020B0604020202020204" charset="0"/>
                <a:ea typeface="Calibri" panose="020F0502020204030204" pitchFamily="34" charset="0"/>
                <a:cs typeface="Times New Roman" panose="02020603050405020304" pitchFamily="18" charset="0"/>
              </a:rPr>
              <a:t> </a:t>
            </a:r>
            <a:r>
              <a:rPr lang="en-US" sz="2000" dirty="0" err="1">
                <a:solidFill>
                  <a:prstClr val="black"/>
                </a:solidFill>
                <a:latin typeface="Barlow Condensed" panose="020B0604020202020204" charset="0"/>
                <a:ea typeface="Calibri" panose="020F0502020204030204" pitchFamily="34" charset="0"/>
                <a:cs typeface="Times New Roman" panose="02020603050405020304" pitchFamily="18" charset="0"/>
              </a:rPr>
              <a:t>một</a:t>
            </a:r>
            <a:r>
              <a:rPr lang="en-US" sz="2000" dirty="0">
                <a:solidFill>
                  <a:prstClr val="black"/>
                </a:solidFill>
                <a:latin typeface="Barlow Condensed" panose="020B0604020202020204" charset="0"/>
                <a:ea typeface="Calibri" panose="020F0502020204030204" pitchFamily="34" charset="0"/>
                <a:cs typeface="Times New Roman" panose="02020603050405020304" pitchFamily="18" charset="0"/>
              </a:rPr>
              <a:t> </a:t>
            </a:r>
            <a:r>
              <a:rPr lang="en-US" sz="2000" dirty="0" err="1">
                <a:solidFill>
                  <a:prstClr val="black"/>
                </a:solidFill>
                <a:latin typeface="Barlow Condensed" panose="020B0604020202020204" charset="0"/>
                <a:ea typeface="Calibri" panose="020F0502020204030204" pitchFamily="34" charset="0"/>
                <a:cs typeface="Times New Roman" panose="02020603050405020304" pitchFamily="18" charset="0"/>
              </a:rPr>
              <a:t>quan</a:t>
            </a:r>
            <a:r>
              <a:rPr lang="en-US" sz="2000" dirty="0">
                <a:solidFill>
                  <a:prstClr val="black"/>
                </a:solidFill>
                <a:latin typeface="Barlow Condensed" panose="020B0604020202020204" charset="0"/>
                <a:ea typeface="Calibri" panose="020F0502020204030204" pitchFamily="34" charset="0"/>
                <a:cs typeface="Times New Roman" panose="02020603050405020304" pitchFamily="18" charset="0"/>
              </a:rPr>
              <a:t> </a:t>
            </a:r>
            <a:r>
              <a:rPr lang="en-US" sz="2000" dirty="0" err="1">
                <a:solidFill>
                  <a:prstClr val="black"/>
                </a:solidFill>
                <a:latin typeface="Barlow Condensed" panose="020B0604020202020204" charset="0"/>
                <a:ea typeface="Calibri" panose="020F0502020204030204" pitchFamily="34" charset="0"/>
                <a:cs typeface="Times New Roman" panose="02020603050405020304" pitchFamily="18" charset="0"/>
              </a:rPr>
              <a:t>hệ</a:t>
            </a:r>
            <a:r>
              <a:rPr lang="en-US" sz="2000" dirty="0">
                <a:solidFill>
                  <a:prstClr val="black"/>
                </a:solidFill>
                <a:latin typeface="Barlow Condensed" panose="020B0604020202020204" charset="0"/>
                <a:ea typeface="Calibri" panose="020F0502020204030204" pitchFamily="34" charset="0"/>
                <a:cs typeface="Times New Roman" panose="02020603050405020304" pitchFamily="18" charset="0"/>
              </a:rPr>
              <a:t> </a:t>
            </a:r>
            <a:r>
              <a:rPr lang="en-US" sz="2000" dirty="0" err="1">
                <a:solidFill>
                  <a:prstClr val="black"/>
                </a:solidFill>
                <a:latin typeface="Barlow Condensed" panose="020B0604020202020204" charset="0"/>
                <a:ea typeface="Calibri" panose="020F0502020204030204" pitchFamily="34" charset="0"/>
                <a:cs typeface="Times New Roman" panose="02020603050405020304" pitchFamily="18" charset="0"/>
              </a:rPr>
              <a:t>chứa</a:t>
            </a:r>
            <a:r>
              <a:rPr lang="en-US" sz="2000" dirty="0">
                <a:solidFill>
                  <a:prstClr val="black"/>
                </a:solidFill>
                <a:latin typeface="Barlow Condensed" panose="020B0604020202020204" charset="0"/>
                <a:ea typeface="Calibri" panose="020F0502020204030204" pitchFamily="34" charset="0"/>
                <a:cs typeface="Times New Roman" panose="02020603050405020304" pitchFamily="18" charset="0"/>
              </a:rPr>
              <a:t> </a:t>
            </a:r>
            <a:r>
              <a:rPr lang="en-US" sz="2000" dirty="0" err="1">
                <a:solidFill>
                  <a:prstClr val="black"/>
                </a:solidFill>
                <a:latin typeface="Barlow Condensed" panose="020B0604020202020204" charset="0"/>
                <a:ea typeface="Calibri" panose="020F0502020204030204" pitchFamily="34" charset="0"/>
                <a:cs typeface="Times New Roman" panose="02020603050405020304" pitchFamily="18" charset="0"/>
              </a:rPr>
              <a:t>các</a:t>
            </a:r>
            <a:r>
              <a:rPr lang="en-US" sz="2000" dirty="0">
                <a:solidFill>
                  <a:prstClr val="black"/>
                </a:solidFill>
                <a:latin typeface="Barlow Condensed" panose="020B0604020202020204" charset="0"/>
                <a:ea typeface="Calibri" panose="020F0502020204030204" pitchFamily="34" charset="0"/>
                <a:cs typeface="Times New Roman" panose="02020603050405020304" pitchFamily="18" charset="0"/>
              </a:rPr>
              <a:t> </a:t>
            </a:r>
            <a:r>
              <a:rPr lang="en-US" sz="2000" dirty="0" err="1">
                <a:solidFill>
                  <a:prstClr val="black"/>
                </a:solidFill>
                <a:latin typeface="Barlow Condensed" panose="020B0604020202020204" charset="0"/>
                <a:ea typeface="Calibri" panose="020F0502020204030204" pitchFamily="34" charset="0"/>
                <a:cs typeface="Times New Roman" panose="02020603050405020304" pitchFamily="18" charset="0"/>
              </a:rPr>
              <a:t>bộ</a:t>
            </a:r>
            <a:r>
              <a:rPr lang="en-US" sz="2000" dirty="0">
                <a:solidFill>
                  <a:prstClr val="black"/>
                </a:solidFill>
                <a:latin typeface="Barlow Condensed" panose="020B0604020202020204" charset="0"/>
                <a:ea typeface="Calibri" panose="020F0502020204030204" pitchFamily="34" charset="0"/>
                <a:cs typeface="Times New Roman" panose="02020603050405020304" pitchFamily="18" charset="0"/>
              </a:rPr>
              <a:t> trong </a:t>
            </a:r>
            <a:r>
              <a:rPr lang="en-US" sz="2000" i="1" dirty="0">
                <a:solidFill>
                  <a:prstClr val="black"/>
                </a:solidFill>
                <a:latin typeface="Barlow Condensed" panose="020B0604020202020204" charset="0"/>
                <a:ea typeface="Calibri" panose="020F0502020204030204" pitchFamily="34" charset="0"/>
                <a:cs typeface="Times New Roman" panose="02020603050405020304" pitchFamily="18" charset="0"/>
              </a:rPr>
              <a:t>R</a:t>
            </a:r>
            <a:r>
              <a:rPr lang="en-US" sz="2000" dirty="0">
                <a:solidFill>
                  <a:prstClr val="black"/>
                </a:solidFill>
                <a:latin typeface="Barlow Condensed" panose="020B0604020202020204" charset="0"/>
                <a:ea typeface="Calibri" panose="020F0502020204030204" pitchFamily="34" charset="0"/>
                <a:cs typeface="Times New Roman" panose="02020603050405020304" pitchFamily="18" charset="0"/>
              </a:rPr>
              <a:t> </a:t>
            </a:r>
            <a:r>
              <a:rPr lang="en-US" sz="2000" dirty="0" err="1">
                <a:solidFill>
                  <a:prstClr val="black"/>
                </a:solidFill>
                <a:latin typeface="Barlow Condensed" panose="020B0604020202020204" charset="0"/>
                <a:ea typeface="Calibri" panose="020F0502020204030204" pitchFamily="34" charset="0"/>
                <a:cs typeface="Times New Roman" panose="02020603050405020304" pitchFamily="18" charset="0"/>
              </a:rPr>
              <a:t>nhưng</a:t>
            </a:r>
            <a:r>
              <a:rPr lang="en-US" sz="2000" dirty="0">
                <a:solidFill>
                  <a:prstClr val="black"/>
                </a:solidFill>
                <a:latin typeface="Barlow Condensed" panose="020B0604020202020204" charset="0"/>
                <a:ea typeface="Calibri" panose="020F0502020204030204" pitchFamily="34" charset="0"/>
                <a:cs typeface="Times New Roman" panose="02020603050405020304" pitchFamily="18" charset="0"/>
              </a:rPr>
              <a:t> </a:t>
            </a:r>
            <a:r>
              <a:rPr lang="en-US" sz="2000" dirty="0" err="1">
                <a:solidFill>
                  <a:prstClr val="black"/>
                </a:solidFill>
                <a:latin typeface="Barlow Condensed" panose="020B0604020202020204" charset="0"/>
                <a:ea typeface="Calibri" panose="020F0502020204030204" pitchFamily="34" charset="0"/>
                <a:cs typeface="Times New Roman" panose="02020603050405020304" pitchFamily="18" charset="0"/>
              </a:rPr>
              <a:t>không</a:t>
            </a:r>
            <a:r>
              <a:rPr lang="en-US" sz="2000" dirty="0">
                <a:solidFill>
                  <a:prstClr val="black"/>
                </a:solidFill>
                <a:latin typeface="Barlow Condensed" panose="020B0604020202020204" charset="0"/>
                <a:ea typeface="Calibri" panose="020F0502020204030204" pitchFamily="34" charset="0"/>
                <a:cs typeface="Times New Roman" panose="02020603050405020304" pitchFamily="18" charset="0"/>
              </a:rPr>
              <a:t> </a:t>
            </a:r>
            <a:r>
              <a:rPr lang="en-US" sz="2000" dirty="0" err="1">
                <a:solidFill>
                  <a:prstClr val="black"/>
                </a:solidFill>
                <a:latin typeface="Barlow Condensed" panose="020B0604020202020204" charset="0"/>
                <a:ea typeface="Calibri" panose="020F0502020204030204" pitchFamily="34" charset="0"/>
                <a:cs typeface="Times New Roman" panose="02020603050405020304" pitchFamily="18" charset="0"/>
              </a:rPr>
              <a:t>thuộc</a:t>
            </a:r>
            <a:r>
              <a:rPr lang="en-US" sz="2000" dirty="0">
                <a:solidFill>
                  <a:prstClr val="black"/>
                </a:solidFill>
                <a:latin typeface="Barlow Condensed" panose="020B0604020202020204" charset="0"/>
                <a:ea typeface="Calibri" panose="020F0502020204030204" pitchFamily="34" charset="0"/>
                <a:cs typeface="Times New Roman" panose="02020603050405020304" pitchFamily="18" charset="0"/>
              </a:rPr>
              <a:t> </a:t>
            </a:r>
            <a:r>
              <a:rPr lang="en-US" sz="2000" i="1" dirty="0">
                <a:solidFill>
                  <a:prstClr val="black"/>
                </a:solidFill>
                <a:latin typeface="Barlow Condensed" panose="020B0604020202020204" charset="0"/>
                <a:ea typeface="Calibri" panose="020F0502020204030204" pitchFamily="34" charset="0"/>
                <a:cs typeface="Times New Roman" panose="02020603050405020304" pitchFamily="18" charset="0"/>
              </a:rPr>
              <a:t>S</a:t>
            </a:r>
            <a:r>
              <a:rPr lang="en-US" sz="2000" dirty="0" smtClean="0">
                <a:solidFill>
                  <a:prstClr val="black"/>
                </a:solidFill>
                <a:latin typeface="Barlow Condensed" panose="020B0604020202020204" charset="0"/>
                <a:ea typeface="Calibri" panose="020F0502020204030204" pitchFamily="34" charset="0"/>
                <a:cs typeface="Times New Roman" panose="02020603050405020304" pitchFamily="18" charset="0"/>
              </a:rPr>
              <a:t>.</a:t>
            </a:r>
          </a:p>
          <a:p>
            <a:pPr lvl="0" algn="just"/>
            <a:endParaRPr sz="2000" dirty="0">
              <a:latin typeface="Barlow Condensed" panose="020B0604020202020204" charset="0"/>
            </a:endParaRPr>
          </a:p>
        </p:txBody>
      </p:sp>
      <mc:AlternateContent xmlns:mc="http://schemas.openxmlformats.org/markup-compatibility/2006" xmlns:a14="http://schemas.microsoft.com/office/drawing/2010/main">
        <mc:Choice Requires="a14">
          <p:sp>
            <p:nvSpPr>
              <p:cNvPr id="3" name="Rectangle 2"/>
              <p:cNvSpPr/>
              <p:nvPr/>
            </p:nvSpPr>
            <p:spPr>
              <a:xfrm>
                <a:off x="2657168" y="1863863"/>
                <a:ext cx="1534138"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rPr>
                        <m:t>𝑅</m:t>
                      </m:r>
                      <m:r>
                        <a:rPr lang="en-US" sz="4000" b="0" i="0" smtClean="0">
                          <a:latin typeface="Cambria Math" panose="02040503050406030204" pitchFamily="18" charset="0"/>
                        </a:rPr>
                        <m:t>−</m:t>
                      </m:r>
                      <m:r>
                        <a:rPr lang="en-US" sz="4000" i="1">
                          <a:latin typeface="Cambria Math" panose="02040503050406030204" pitchFamily="18" charset="0"/>
                        </a:rPr>
                        <m:t>𝑆</m:t>
                      </m:r>
                    </m:oMath>
                  </m:oMathPara>
                </a14:m>
                <a:endParaRPr lang="en-US" sz="4000" dirty="0"/>
              </a:p>
            </p:txBody>
          </p:sp>
        </mc:Choice>
        <mc:Fallback xmlns="">
          <p:sp>
            <p:nvSpPr>
              <p:cNvPr id="3" name="Rectangle 2"/>
              <p:cNvSpPr>
                <a:spLocks noRot="1" noChangeAspect="1" noMove="1" noResize="1" noEditPoints="1" noAdjustHandles="1" noChangeArrowheads="1" noChangeShapeType="1" noTextEdit="1"/>
              </p:cNvSpPr>
              <p:nvPr/>
            </p:nvSpPr>
            <p:spPr>
              <a:xfrm>
                <a:off x="2657168" y="1863863"/>
                <a:ext cx="1534138" cy="707886"/>
              </a:xfrm>
              <a:prstGeom prst="rect">
                <a:avLst/>
              </a:prstGeom>
              <a:blipFill>
                <a:blip r:embed="rId3"/>
                <a:stretch>
                  <a:fillRect/>
                </a:stretch>
              </a:blipFill>
            </p:spPr>
            <p:txBody>
              <a:bodyPr/>
              <a:lstStyle/>
              <a:p>
                <a:r>
                  <a:rPr lang="en-US">
                    <a:noFill/>
                  </a:rPr>
                  <a:t> </a:t>
                </a:r>
              </a:p>
            </p:txBody>
          </p:sp>
        </mc:Fallback>
      </mc:AlternateContent>
      <p:pic>
        <p:nvPicPr>
          <p:cNvPr id="4" name="Picture 3"/>
          <p:cNvPicPr/>
          <p:nvPr/>
        </p:nvPicPr>
        <p:blipFill>
          <a:blip r:embed="rId4">
            <a:extLst>
              <a:ext uri="{28A0092B-C50C-407E-A947-70E740481C1C}">
                <a14:useLocalDpi xmlns:a14="http://schemas.microsoft.com/office/drawing/2010/main" val="0"/>
              </a:ext>
            </a:extLst>
          </a:blip>
          <a:stretch>
            <a:fillRect/>
          </a:stretch>
        </p:blipFill>
        <p:spPr>
          <a:xfrm>
            <a:off x="934071" y="2571749"/>
            <a:ext cx="5142879" cy="1666876"/>
          </a:xfrm>
          <a:prstGeom prst="rect">
            <a:avLst/>
          </a:prstGeom>
        </p:spPr>
      </p:pic>
      <p:sp>
        <p:nvSpPr>
          <p:cNvPr id="5" name="Google Shape;399;p34"/>
          <p:cNvSpPr txBox="1"/>
          <p:nvPr/>
        </p:nvSpPr>
        <p:spPr>
          <a:xfrm>
            <a:off x="449036" y="755069"/>
            <a:ext cx="5208814" cy="553998"/>
          </a:xfrm>
          <a:prstGeom prst="rect">
            <a:avLst/>
          </a:prstGeom>
          <a:noFill/>
          <a:ln>
            <a:noFill/>
          </a:ln>
        </p:spPr>
        <p:txBody>
          <a:bodyPr spcFirstLastPara="1" wrap="square" lIns="91425" tIns="45700" rIns="91425" bIns="45700" anchor="t" anchorCtr="0">
            <a:noAutofit/>
          </a:bodyPr>
          <a:lstStyle/>
          <a:p>
            <a:pPr lvl="0" algn="just"/>
            <a:r>
              <a:rPr lang="en-US" sz="3000" b="1" dirty="0" err="1">
                <a:solidFill>
                  <a:srgbClr val="212121"/>
                </a:solidFill>
                <a:latin typeface="Barlow Condensed"/>
                <a:ea typeface="Barlow Condensed"/>
                <a:cs typeface="Barlow Condensed"/>
                <a:sym typeface="Barlow Condensed"/>
              </a:rPr>
              <a:t>Phép</a:t>
            </a:r>
            <a:r>
              <a:rPr lang="en-US" sz="3000" b="1" dirty="0">
                <a:solidFill>
                  <a:srgbClr val="212121"/>
                </a:solidFill>
                <a:latin typeface="Barlow Condensed"/>
                <a:ea typeface="Barlow Condensed"/>
                <a:cs typeface="Barlow Condensed"/>
                <a:sym typeface="Barlow Condensed"/>
              </a:rPr>
              <a:t> </a:t>
            </a:r>
            <a:r>
              <a:rPr lang="en-US" sz="3000" b="1" dirty="0" err="1">
                <a:solidFill>
                  <a:srgbClr val="212121"/>
                </a:solidFill>
                <a:latin typeface="Barlow Condensed"/>
                <a:ea typeface="Barlow Condensed"/>
                <a:cs typeface="Barlow Condensed"/>
                <a:sym typeface="Barlow Condensed"/>
              </a:rPr>
              <a:t>hiệu</a:t>
            </a:r>
            <a:r>
              <a:rPr lang="en-US" sz="3000" b="1" dirty="0">
                <a:solidFill>
                  <a:srgbClr val="212121"/>
                </a:solidFill>
                <a:latin typeface="Barlow Condensed"/>
                <a:ea typeface="Barlow Condensed"/>
                <a:cs typeface="Barlow Condensed"/>
                <a:sym typeface="Barlow Condensed"/>
              </a:rPr>
              <a:t> (Set Difference -  )</a:t>
            </a:r>
          </a:p>
        </p:txBody>
      </p:sp>
    </p:spTree>
    <p:extLst>
      <p:ext uri="{BB962C8B-B14F-4D97-AF65-F5344CB8AC3E}">
        <p14:creationId xmlns:p14="http://schemas.microsoft.com/office/powerpoint/2010/main" val="304121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023" y="1200074"/>
            <a:ext cx="3322563" cy="207660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1980" y="1200074"/>
            <a:ext cx="1303569" cy="2034840"/>
          </a:xfrm>
          <a:prstGeom prst="rect">
            <a:avLst/>
          </a:prstGeom>
        </p:spPr>
      </p:pic>
      <p:pic>
        <p:nvPicPr>
          <p:cNvPr id="15" name="Picture 14"/>
          <p:cNvPicPr/>
          <p:nvPr/>
        </p:nvPicPr>
        <p:blipFill>
          <a:blip r:embed="rId5">
            <a:extLst>
              <a:ext uri="{28A0092B-C50C-407E-A947-70E740481C1C}">
                <a14:useLocalDpi xmlns:a14="http://schemas.microsoft.com/office/drawing/2010/main" val="0"/>
              </a:ext>
            </a:extLst>
          </a:blip>
          <a:stretch>
            <a:fillRect/>
          </a:stretch>
        </p:blipFill>
        <p:spPr>
          <a:xfrm>
            <a:off x="2716426" y="3319719"/>
            <a:ext cx="1704530" cy="1461831"/>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1405663" y="547371"/>
                <a:ext cx="43260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𝛱</m:t>
                          </m:r>
                        </m:e>
                        <m:sub>
                          <m:r>
                            <a:rPr lang="en-US" sz="2000" i="1">
                              <a:latin typeface="Cambria Math" panose="02040503050406030204" pitchFamily="18" charset="0"/>
                            </a:rPr>
                            <m:t>𝑀𝐴𝑆𝑃</m:t>
                          </m:r>
                        </m:sub>
                      </m:sSub>
                      <m:d>
                        <m:dPr>
                          <m:ctrlPr>
                            <a:rPr lang="en-US" sz="2000" i="1">
                              <a:latin typeface="Cambria Math" panose="02040503050406030204" pitchFamily="18" charset="0"/>
                            </a:rPr>
                          </m:ctrlPr>
                        </m:dPr>
                        <m:e>
                          <m:r>
                            <a:rPr lang="en-US" sz="2000" i="1">
                              <a:latin typeface="Cambria Math" panose="02040503050406030204" pitchFamily="18" charset="0"/>
                            </a:rPr>
                            <m:t>𝑆𝐴𝑁𝑃𝐻𝐴𝑀</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𝛱</m:t>
                          </m:r>
                        </m:e>
                        <m:sub>
                          <m:r>
                            <a:rPr lang="en-US" sz="2000" i="1">
                              <a:latin typeface="Cambria Math" panose="02040503050406030204" pitchFamily="18" charset="0"/>
                            </a:rPr>
                            <m:t>𝑀𝐴𝑆𝑃</m:t>
                          </m:r>
                        </m:sub>
                      </m:sSub>
                      <m:r>
                        <a:rPr lang="en-US" sz="2000" i="1">
                          <a:latin typeface="Cambria Math" panose="02040503050406030204" pitchFamily="18" charset="0"/>
                        </a:rPr>
                        <m:t>(</m:t>
                      </m:r>
                      <m:r>
                        <a:rPr lang="en-US" sz="2000" i="1">
                          <a:latin typeface="Cambria Math" panose="02040503050406030204" pitchFamily="18" charset="0"/>
                        </a:rPr>
                        <m:t>𝐶𝑇𝐻𝐷</m:t>
                      </m:r>
                      <m:r>
                        <a:rPr lang="en-US" sz="2000" i="1">
                          <a:latin typeface="Cambria Math" panose="02040503050406030204" pitchFamily="18" charset="0"/>
                        </a:rPr>
                        <m:t>)</m:t>
                      </m:r>
                    </m:oMath>
                  </m:oMathPara>
                </a14:m>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1405663" y="547371"/>
                <a:ext cx="4326056" cy="400110"/>
              </a:xfrm>
              <a:prstGeom prst="rect">
                <a:avLst/>
              </a:prstGeom>
              <a:blipFill>
                <a:blip r:embed="rId6"/>
                <a:stretch>
                  <a:fillRect b="-16923"/>
                </a:stretch>
              </a:blipFill>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9" name="Google Shape;429;p39"/>
              <p:cNvSpPr txBox="1"/>
              <p:nvPr/>
            </p:nvSpPr>
            <p:spPr>
              <a:xfrm>
                <a:off x="405492" y="1298181"/>
                <a:ext cx="6289221" cy="2954655"/>
              </a:xfrm>
              <a:prstGeom prst="rect">
                <a:avLst/>
              </a:prstGeom>
              <a:noFill/>
              <a:ln>
                <a:noFill/>
              </a:ln>
            </p:spPr>
            <p:txBody>
              <a:bodyPr spcFirstLastPara="1" wrap="square" lIns="91425" tIns="45700" rIns="91425" bIns="45700" anchor="t" anchorCtr="0">
                <a:noAutofit/>
              </a:bodyPr>
              <a:lstStyle/>
              <a:p>
                <a:pPr algn="just"/>
                <a:r>
                  <a:rPr lang="en-US" sz="2000" dirty="0" err="1" smtClean="0">
                    <a:latin typeface="Barlow Condensed" panose="020B0604020202020204" charset="0"/>
                    <a:ea typeface="Calibri" panose="020F0502020204030204" pitchFamily="34" charset="0"/>
                    <a:cs typeface="Times New Roman" panose="02020603050405020304" pitchFamily="18" charset="0"/>
                  </a:rPr>
                  <a:t>Hình</a:t>
                </a:r>
                <a:r>
                  <a:rPr lang="en-US" sz="2000" dirty="0" smtClean="0">
                    <a:latin typeface="Barlow Condensed" panose="020B0604020202020204" charset="0"/>
                    <a:ea typeface="Calibri" panose="020F0502020204030204" pitchFamily="34" charset="0"/>
                    <a:cs typeface="Times New Roman" panose="02020603050405020304" pitchFamily="18" charset="0"/>
                  </a:rPr>
                  <a:t> </a:t>
                </a:r>
                <a:r>
                  <a:rPr lang="en-US" sz="2000" dirty="0" err="1" smtClean="0">
                    <a:latin typeface="Barlow Condensed" panose="020B0604020202020204" charset="0"/>
                    <a:ea typeface="Calibri" panose="020F0502020204030204" pitchFamily="34" charset="0"/>
                    <a:cs typeface="Times New Roman" panose="02020603050405020304" pitchFamily="18" charset="0"/>
                  </a:rPr>
                  <a:t>thành</a:t>
                </a:r>
                <a:r>
                  <a:rPr lang="en-US" sz="2000" dirty="0" smtClean="0">
                    <a:latin typeface="Barlow Condensed" panose="020B0604020202020204" charset="0"/>
                    <a:ea typeface="Calibri" panose="020F0502020204030204" pitchFamily="34" charset="0"/>
                    <a:cs typeface="Times New Roman" panose="02020603050405020304" pitchFamily="18" charset="0"/>
                  </a:rPr>
                  <a:t> </a:t>
                </a:r>
                <a:r>
                  <a:rPr lang="en-US" sz="2000" dirty="0" err="1" smtClean="0">
                    <a:latin typeface="Barlow Condensed" panose="020B0604020202020204" charset="0"/>
                    <a:ea typeface="Calibri" panose="020F0502020204030204" pitchFamily="34" charset="0"/>
                    <a:cs typeface="Times New Roman" panose="02020603050405020304" pitchFamily="18" charset="0"/>
                  </a:rPr>
                  <a:t>một</a:t>
                </a:r>
                <a:r>
                  <a:rPr lang="en-US" sz="2000" dirty="0" smtClean="0">
                    <a:latin typeface="Barlow Condensed" panose="020B0604020202020204" charset="0"/>
                    <a:ea typeface="Calibri" panose="020F0502020204030204" pitchFamily="34" charset="0"/>
                    <a:cs typeface="Times New Roman" panose="02020603050405020304" pitchFamily="18" charset="0"/>
                  </a:rPr>
                  <a:t> </a:t>
                </a:r>
                <a:r>
                  <a:rPr lang="en-US" sz="2000" dirty="0" err="1" smtClean="0">
                    <a:latin typeface="Barlow Condensed" panose="020B0604020202020204" charset="0"/>
                    <a:ea typeface="Calibri" panose="020F0502020204030204" pitchFamily="34" charset="0"/>
                    <a:cs typeface="Times New Roman" panose="02020603050405020304" pitchFamily="18" charset="0"/>
                  </a:rPr>
                  <a:t>quan</a:t>
                </a:r>
                <a:r>
                  <a:rPr lang="en-US" sz="2000" dirty="0" smtClean="0">
                    <a:latin typeface="Barlow Condensed" panose="020B0604020202020204" charset="0"/>
                    <a:ea typeface="Calibri" panose="020F0502020204030204" pitchFamily="34" charset="0"/>
                    <a:cs typeface="Times New Roman" panose="02020603050405020304" pitchFamily="18" charset="0"/>
                  </a:rPr>
                  <a:t> </a:t>
                </a:r>
                <a:r>
                  <a:rPr lang="en-US" sz="2000" dirty="0" err="1" smtClean="0">
                    <a:latin typeface="Barlow Condensed" panose="020B0604020202020204" charset="0"/>
                    <a:ea typeface="Calibri" panose="020F0502020204030204" pitchFamily="34" charset="0"/>
                    <a:cs typeface="Times New Roman" panose="02020603050405020304" pitchFamily="18" charset="0"/>
                  </a:rPr>
                  <a:t>hệ</a:t>
                </a:r>
                <a:r>
                  <a:rPr lang="en-US" sz="2000" dirty="0" smtClean="0">
                    <a:latin typeface="Barlow Condensed" panose="020B0604020202020204" charset="0"/>
                    <a:ea typeface="Calibri" panose="020F0502020204030204" pitchFamily="34" charset="0"/>
                    <a:cs typeface="Times New Roman" panose="02020603050405020304" pitchFamily="18" charset="0"/>
                  </a:rPr>
                  <a:t> </a:t>
                </a:r>
                <a:r>
                  <a:rPr lang="en-US" sz="2000" dirty="0" err="1" smtClean="0">
                    <a:latin typeface="Barlow Condensed" panose="020B0604020202020204" charset="0"/>
                    <a:ea typeface="Calibri" panose="020F0502020204030204" pitchFamily="34" charset="0"/>
                    <a:cs typeface="Times New Roman" panose="02020603050405020304" pitchFamily="18" charset="0"/>
                  </a:rPr>
                  <a:t>nối</a:t>
                </a:r>
                <a:r>
                  <a:rPr lang="en-US" sz="2000" dirty="0" smtClean="0">
                    <a:latin typeface="Barlow Condensed" panose="020B0604020202020204" charset="0"/>
                    <a:ea typeface="Calibri" panose="020F0502020204030204" pitchFamily="34" charset="0"/>
                    <a:cs typeface="Times New Roman" panose="02020603050405020304" pitchFamily="18" charset="0"/>
                  </a:rPr>
                  <a:t> </a:t>
                </a:r>
                <a:r>
                  <a:rPr lang="en-US" sz="2000" dirty="0" err="1" smtClean="0">
                    <a:latin typeface="Barlow Condensed" panose="020B0604020202020204" charset="0"/>
                    <a:ea typeface="Calibri" panose="020F0502020204030204" pitchFamily="34" charset="0"/>
                    <a:cs typeface="Times New Roman" panose="02020603050405020304" pitchFamily="18" charset="0"/>
                  </a:rPr>
                  <a:t>các</a:t>
                </a:r>
                <a:r>
                  <a:rPr lang="en-US" sz="2000" dirty="0" smtClean="0">
                    <a:latin typeface="Barlow Condensed" panose="020B0604020202020204" charset="0"/>
                    <a:ea typeface="Calibri" panose="020F0502020204030204" pitchFamily="34" charset="0"/>
                    <a:cs typeface="Times New Roman" panose="02020603050405020304" pitchFamily="18" charset="0"/>
                  </a:rPr>
                  <a:t> </a:t>
                </a:r>
                <a:r>
                  <a:rPr lang="en-US" sz="2000" dirty="0" err="1" smtClean="0">
                    <a:latin typeface="Barlow Condensed" panose="020B0604020202020204" charset="0"/>
                    <a:ea typeface="Calibri" panose="020F0502020204030204" pitchFamily="34" charset="0"/>
                    <a:cs typeface="Times New Roman" panose="02020603050405020304" pitchFamily="18" charset="0"/>
                  </a:rPr>
                  <a:t>bộ</a:t>
                </a:r>
                <a:r>
                  <a:rPr lang="en-US" sz="2000" dirty="0" smtClean="0">
                    <a:latin typeface="Barlow Condensed" panose="020B0604020202020204" charset="0"/>
                    <a:ea typeface="Calibri" panose="020F0502020204030204" pitchFamily="34" charset="0"/>
                    <a:cs typeface="Times New Roman" panose="02020603050405020304" pitchFamily="18" charset="0"/>
                  </a:rPr>
                  <a:t> </a:t>
                </a:r>
                <a:r>
                  <a:rPr lang="en-US" sz="2000" dirty="0" err="1" smtClean="0">
                    <a:latin typeface="Barlow Condensed" panose="020B0604020202020204" charset="0"/>
                    <a:ea typeface="Calibri" panose="020F0502020204030204" pitchFamily="34" charset="0"/>
                    <a:cs typeface="Times New Roman" panose="02020603050405020304" pitchFamily="18" charset="0"/>
                  </a:rPr>
                  <a:t>của</a:t>
                </a:r>
                <a:r>
                  <a:rPr lang="en-US" sz="2000" dirty="0" smtClean="0">
                    <a:latin typeface="Barlow Condensed" panose="020B0604020202020204" charset="0"/>
                    <a:ea typeface="Calibri" panose="020F0502020204030204" pitchFamily="34" charset="0"/>
                    <a:cs typeface="Times New Roman" panose="02020603050405020304" pitchFamily="18" charset="0"/>
                  </a:rPr>
                  <a:t> </a:t>
                </a:r>
                <a:r>
                  <a:rPr lang="en-US" sz="2000" i="1" dirty="0" smtClean="0">
                    <a:latin typeface="Barlow Condensed" panose="020B0604020202020204" charset="0"/>
                    <a:ea typeface="Calibri" panose="020F0502020204030204" pitchFamily="34" charset="0"/>
                    <a:cs typeface="Times New Roman" panose="02020603050405020304" pitchFamily="18" charset="0"/>
                  </a:rPr>
                  <a:t>R </a:t>
                </a:r>
                <a:r>
                  <a:rPr lang="en-US" sz="2000" dirty="0" err="1" smtClean="0">
                    <a:latin typeface="Barlow Condensed" panose="020B0604020202020204" charset="0"/>
                    <a:ea typeface="Calibri" panose="020F0502020204030204" pitchFamily="34" charset="0"/>
                    <a:cs typeface="Times New Roman" panose="02020603050405020304" pitchFamily="18" charset="0"/>
                  </a:rPr>
                  <a:t>với</a:t>
                </a:r>
                <a:r>
                  <a:rPr lang="en-US" sz="2000" dirty="0" smtClean="0">
                    <a:latin typeface="Barlow Condensed" panose="020B0604020202020204" charset="0"/>
                    <a:ea typeface="Calibri" panose="020F0502020204030204" pitchFamily="34" charset="0"/>
                    <a:cs typeface="Times New Roman" panose="02020603050405020304" pitchFamily="18" charset="0"/>
                  </a:rPr>
                  <a:t> </a:t>
                </a:r>
                <a:r>
                  <a:rPr lang="en-US" sz="2000" dirty="0" err="1" smtClean="0">
                    <a:latin typeface="Barlow Condensed" panose="020B0604020202020204" charset="0"/>
                    <a:ea typeface="Calibri" panose="020F0502020204030204" pitchFamily="34" charset="0"/>
                    <a:cs typeface="Times New Roman" panose="02020603050405020304" pitchFamily="18" charset="0"/>
                  </a:rPr>
                  <a:t>mọi</a:t>
                </a:r>
                <a:r>
                  <a:rPr lang="en-US" sz="2000" dirty="0" smtClean="0">
                    <a:latin typeface="Barlow Condensed" panose="020B0604020202020204" charset="0"/>
                    <a:ea typeface="Calibri" panose="020F0502020204030204" pitchFamily="34" charset="0"/>
                    <a:cs typeface="Times New Roman" panose="02020603050405020304" pitchFamily="18" charset="0"/>
                  </a:rPr>
                  <a:t> </a:t>
                </a:r>
                <a:r>
                  <a:rPr lang="en-US" sz="2000" dirty="0" err="1" smtClean="0">
                    <a:latin typeface="Barlow Condensed" panose="020B0604020202020204" charset="0"/>
                    <a:ea typeface="Calibri" panose="020F0502020204030204" pitchFamily="34" charset="0"/>
                    <a:cs typeface="Times New Roman" panose="02020603050405020304" pitchFamily="18" charset="0"/>
                  </a:rPr>
                  <a:t>bộ</a:t>
                </a:r>
                <a:r>
                  <a:rPr lang="en-US" sz="2000" dirty="0" smtClean="0">
                    <a:latin typeface="Barlow Condensed" panose="020B0604020202020204" charset="0"/>
                    <a:ea typeface="Calibri" panose="020F0502020204030204" pitchFamily="34" charset="0"/>
                    <a:cs typeface="Times New Roman" panose="02020603050405020304" pitchFamily="18" charset="0"/>
                  </a:rPr>
                  <a:t> </a:t>
                </a:r>
                <a:r>
                  <a:rPr lang="en-US" sz="2000" dirty="0" err="1" smtClean="0">
                    <a:latin typeface="Barlow Condensed" panose="020B0604020202020204" charset="0"/>
                    <a:ea typeface="Calibri" panose="020F0502020204030204" pitchFamily="34" charset="0"/>
                    <a:cs typeface="Times New Roman" panose="02020603050405020304" pitchFamily="18" charset="0"/>
                  </a:rPr>
                  <a:t>của</a:t>
                </a:r>
                <a:r>
                  <a:rPr lang="en-US" sz="2000" dirty="0" smtClean="0">
                    <a:latin typeface="Barlow Condensed" panose="020B0604020202020204" charset="0"/>
                    <a:ea typeface="Calibri" panose="020F0502020204030204" pitchFamily="34" charset="0"/>
                    <a:cs typeface="Times New Roman" panose="02020603050405020304" pitchFamily="18" charset="0"/>
                  </a:rPr>
                  <a:t> </a:t>
                </a:r>
                <a:r>
                  <a:rPr lang="en-US" sz="2000" i="1" dirty="0" smtClean="0">
                    <a:latin typeface="Barlow Condensed" panose="020B0604020202020204" charset="0"/>
                    <a:ea typeface="Calibri" panose="020F0502020204030204" pitchFamily="34" charset="0"/>
                    <a:cs typeface="Times New Roman" panose="02020603050405020304" pitchFamily="18" charset="0"/>
                  </a:rPr>
                  <a:t>S.</a:t>
                </a:r>
                <a:endParaRPr lang="en-US" sz="2000" dirty="0" smtClean="0">
                  <a:latin typeface="Barlow Condensed" panose="020B0604020202020204" charset="0"/>
                  <a:cs typeface="Times New Roman" panose="02020603050405020304" pitchFamily="18" charset="0"/>
                </a:endParaRPr>
              </a:p>
              <a:p>
                <a:pPr algn="just"/>
                <a:r>
                  <a:rPr lang="en-US" sz="2800" dirty="0" smtClean="0"/>
                  <a:t>				</a:t>
                </a:r>
                <a14:m>
                  <m:oMath xmlns:m="http://schemas.openxmlformats.org/officeDocument/2006/math">
                    <m:r>
                      <a:rPr lang="en-US" sz="2800" i="1">
                        <a:latin typeface="Cambria Math" panose="02040503050406030204" pitchFamily="18" charset="0"/>
                      </a:rPr>
                      <m:t>𝑅</m:t>
                    </m:r>
                    <m:r>
                      <a:rPr lang="en-US" sz="2800">
                        <a:latin typeface="Cambria Math" panose="02040503050406030204" pitchFamily="18" charset="0"/>
                      </a:rPr>
                      <m:t> </m:t>
                    </m:r>
                    <m:r>
                      <m:rPr>
                        <m:sty m:val="p"/>
                      </m:rPr>
                      <a:rPr lang="en-US" sz="2800">
                        <a:latin typeface="Cambria Math" panose="02040503050406030204" pitchFamily="18" charset="0"/>
                      </a:rPr>
                      <m:t>x</m:t>
                    </m:r>
                    <m:r>
                      <a:rPr lang="en-US" sz="2800">
                        <a:latin typeface="Cambria Math" panose="02040503050406030204" pitchFamily="18" charset="0"/>
                      </a:rPr>
                      <m:t> </m:t>
                    </m:r>
                    <m:r>
                      <a:rPr lang="en-US" sz="2800" i="1">
                        <a:latin typeface="Cambria Math" panose="02040503050406030204" pitchFamily="18" charset="0"/>
                      </a:rPr>
                      <m:t>𝑆</m:t>
                    </m:r>
                  </m:oMath>
                </a14:m>
                <a:endParaRPr lang="en-US" sz="2800" dirty="0"/>
              </a:p>
              <a:p>
                <a:pPr marL="0" marR="0" lvl="0" indent="0" algn="just" rtl="0">
                  <a:lnSpc>
                    <a:spcPct val="100000"/>
                  </a:lnSpc>
                  <a:spcBef>
                    <a:spcPts val="0"/>
                  </a:spcBef>
                  <a:spcAft>
                    <a:spcPts val="0"/>
                  </a:spcAft>
                  <a:buNone/>
                </a:pPr>
                <a:endParaRPr sz="2700" b="1" i="0" u="none" strike="noStrike" cap="none" dirty="0">
                  <a:solidFill>
                    <a:srgbClr val="212121"/>
                  </a:solidFill>
                  <a:latin typeface="Barlow Condensed"/>
                  <a:ea typeface="Barlow Condensed"/>
                  <a:cs typeface="Barlow Condensed"/>
                  <a:sym typeface="Barlow Condensed"/>
                </a:endParaRPr>
              </a:p>
            </p:txBody>
          </p:sp>
        </mc:Choice>
        <mc:Fallback xmlns="">
          <p:sp>
            <p:nvSpPr>
              <p:cNvPr id="429" name="Google Shape;429;p39"/>
              <p:cNvSpPr txBox="1">
                <a:spLocks noRot="1" noChangeAspect="1" noMove="1" noResize="1" noEditPoints="1" noAdjustHandles="1" noChangeArrowheads="1" noChangeShapeType="1" noTextEdit="1"/>
              </p:cNvSpPr>
              <p:nvPr/>
            </p:nvSpPr>
            <p:spPr>
              <a:xfrm>
                <a:off x="405492" y="1298181"/>
                <a:ext cx="6289221" cy="2954655"/>
              </a:xfrm>
              <a:prstGeom prst="rect">
                <a:avLst/>
              </a:prstGeom>
              <a:blipFill>
                <a:blip r:embed="rId3"/>
                <a:stretch>
                  <a:fillRect l="-1067" t="-1237"/>
                </a:stretch>
              </a:blipFill>
              <a:ln>
                <a:noFill/>
              </a:ln>
            </p:spPr>
            <p:txBody>
              <a:bodyPr/>
              <a:lstStyle/>
              <a:p>
                <a:r>
                  <a:rPr lang="en-US">
                    <a:noFill/>
                  </a:rPr>
                  <a:t> </a:t>
                </a:r>
              </a:p>
            </p:txBody>
          </p:sp>
        </mc:Fallback>
      </mc:AlternateContent>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7326" r="18057"/>
          <a:stretch/>
        </p:blipFill>
        <p:spPr>
          <a:xfrm>
            <a:off x="405492" y="2049172"/>
            <a:ext cx="2805199" cy="2860283"/>
          </a:xfrm>
          <a:prstGeom prst="rect">
            <a:avLst/>
          </a:prstGeom>
        </p:spPr>
      </p:pic>
      <p:sp>
        <p:nvSpPr>
          <p:cNvPr id="2" name="Rectangle 1"/>
          <p:cNvSpPr/>
          <p:nvPr/>
        </p:nvSpPr>
        <p:spPr>
          <a:xfrm>
            <a:off x="405492" y="744183"/>
            <a:ext cx="5900974" cy="553998"/>
          </a:xfrm>
          <a:prstGeom prst="rect">
            <a:avLst/>
          </a:prstGeom>
        </p:spPr>
        <p:txBody>
          <a:bodyPr wrap="none">
            <a:spAutoFit/>
          </a:bodyPr>
          <a:lstStyle/>
          <a:p>
            <a:pPr lvl="0" algn="just"/>
            <a:r>
              <a:rPr lang="en-US" sz="3000" b="1" dirty="0" err="1">
                <a:solidFill>
                  <a:srgbClr val="212121"/>
                </a:solidFill>
                <a:latin typeface="Barlow Condensed"/>
                <a:ea typeface="Barlow Condensed"/>
                <a:cs typeface="Barlow Condensed"/>
                <a:sym typeface="Barlow Condensed"/>
              </a:rPr>
              <a:t>Phép</a:t>
            </a:r>
            <a:r>
              <a:rPr lang="en-US" sz="3000" b="1" dirty="0">
                <a:solidFill>
                  <a:srgbClr val="212121"/>
                </a:solidFill>
                <a:latin typeface="Barlow Condensed"/>
                <a:ea typeface="Barlow Condensed"/>
                <a:cs typeface="Barlow Condensed"/>
                <a:sym typeface="Barlow Condensed"/>
              </a:rPr>
              <a:t> </a:t>
            </a:r>
            <a:r>
              <a:rPr lang="en-US" sz="3000" b="1" dirty="0" err="1">
                <a:solidFill>
                  <a:srgbClr val="212121"/>
                </a:solidFill>
                <a:latin typeface="Barlow Condensed"/>
                <a:ea typeface="Barlow Condensed"/>
                <a:cs typeface="Barlow Condensed"/>
                <a:sym typeface="Barlow Condensed"/>
              </a:rPr>
              <a:t>tích</a:t>
            </a:r>
            <a:r>
              <a:rPr lang="en-US" sz="3000" b="1" dirty="0">
                <a:solidFill>
                  <a:srgbClr val="212121"/>
                </a:solidFill>
                <a:latin typeface="Barlow Condensed"/>
                <a:ea typeface="Barlow Condensed"/>
                <a:cs typeface="Barlow Condensed"/>
                <a:sym typeface="Barlow Condensed"/>
              </a:rPr>
              <a:t> </a:t>
            </a:r>
            <a:r>
              <a:rPr lang="en-US" sz="3000" b="1" dirty="0" err="1">
                <a:solidFill>
                  <a:srgbClr val="212121"/>
                </a:solidFill>
                <a:latin typeface="Barlow Condensed"/>
                <a:ea typeface="Barlow Condensed"/>
                <a:cs typeface="Barlow Condensed"/>
                <a:sym typeface="Barlow Condensed"/>
              </a:rPr>
              <a:t>Descarte</a:t>
            </a:r>
            <a:r>
              <a:rPr lang="en-US" sz="3000" b="1" dirty="0">
                <a:solidFill>
                  <a:srgbClr val="212121"/>
                </a:solidFill>
                <a:latin typeface="Barlow Condensed"/>
                <a:ea typeface="Barlow Condensed"/>
                <a:cs typeface="Barlow Condensed"/>
                <a:sym typeface="Barlow Condensed"/>
              </a:rPr>
              <a:t> (Cartesian Product X)</a:t>
            </a:r>
            <a:endParaRPr lang="en-US" sz="3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0"/>
          <p:cNvSpPr txBox="1"/>
          <p:nvPr/>
        </p:nvSpPr>
        <p:spPr>
          <a:xfrm>
            <a:off x="503464" y="234825"/>
            <a:ext cx="6267450" cy="10156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000" b="0" i="0" u="none" strike="noStrike" cap="none" dirty="0" err="1">
                <a:solidFill>
                  <a:srgbClr val="000000"/>
                </a:solidFill>
                <a:latin typeface="Barlow Condensed"/>
                <a:ea typeface="Barlow Condensed"/>
                <a:cs typeface="Barlow Condensed"/>
                <a:sym typeface="Barlow Condensed"/>
              </a:rPr>
              <a:t>Ví</a:t>
            </a:r>
            <a:r>
              <a:rPr lang="en-US" sz="3000" b="0" i="0" u="none" strike="noStrike" cap="none" dirty="0">
                <a:solidFill>
                  <a:srgbClr val="000000"/>
                </a:solidFill>
                <a:latin typeface="Barlow Condensed"/>
                <a:ea typeface="Barlow Condensed"/>
                <a:cs typeface="Barlow Condensed"/>
                <a:sym typeface="Barlow Condensed"/>
              </a:rPr>
              <a:t> </a:t>
            </a:r>
            <a:r>
              <a:rPr lang="en-US" sz="3000" b="0" i="0" u="none" strike="noStrike" cap="none" dirty="0" err="1">
                <a:solidFill>
                  <a:srgbClr val="000000"/>
                </a:solidFill>
                <a:latin typeface="Barlow Condensed"/>
                <a:ea typeface="Barlow Condensed"/>
                <a:cs typeface="Barlow Condensed"/>
                <a:sym typeface="Barlow Condensed"/>
              </a:rPr>
              <a:t>dụ</a:t>
            </a:r>
            <a:r>
              <a:rPr lang="en-US" sz="3000" b="0" i="0" u="none" strike="noStrike" cap="none" dirty="0" smtClean="0">
                <a:solidFill>
                  <a:srgbClr val="000000"/>
                </a:solidFill>
                <a:latin typeface="Barlow Condensed"/>
                <a:ea typeface="Barlow Condensed"/>
                <a:cs typeface="Barlow Condensed"/>
                <a:sym typeface="Barlow Condensed"/>
              </a:rPr>
              <a:t>: </a:t>
            </a:r>
            <a:r>
              <a:rPr lang="en-US" sz="3000" b="0" i="0" u="none" strike="noStrike" cap="none" dirty="0" err="1" smtClean="0">
                <a:solidFill>
                  <a:srgbClr val="000000"/>
                </a:solidFill>
                <a:latin typeface="Barlow Condensed"/>
                <a:ea typeface="Barlow Condensed"/>
                <a:cs typeface="Barlow Condensed"/>
                <a:sym typeface="Barlow Condensed"/>
              </a:rPr>
              <a:t>Bảng</a:t>
            </a:r>
            <a:r>
              <a:rPr lang="en-US" sz="3000" b="0" i="0" u="none" strike="noStrike" cap="none" dirty="0" smtClean="0">
                <a:solidFill>
                  <a:srgbClr val="000000"/>
                </a:solidFill>
                <a:latin typeface="Barlow Condensed"/>
                <a:ea typeface="Barlow Condensed"/>
                <a:cs typeface="Barlow Condensed"/>
                <a:sym typeface="Barlow Condensed"/>
              </a:rPr>
              <a:t> HOADON</a:t>
            </a:r>
            <a:endParaRPr sz="3000" b="0" i="0" u="none" strike="noStrike" cap="none" dirty="0">
              <a:solidFill>
                <a:srgbClr val="000000"/>
              </a:solidFill>
              <a:latin typeface="Barlow Condensed"/>
              <a:ea typeface="Barlow Condensed"/>
              <a:cs typeface="Barlow Condensed"/>
              <a:sym typeface="Barlow Condensed"/>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899617" y="1250488"/>
            <a:ext cx="5475143" cy="25339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0"/>
          <p:cNvSpPr txBox="1"/>
          <p:nvPr/>
        </p:nvSpPr>
        <p:spPr>
          <a:xfrm>
            <a:off x="503464" y="234825"/>
            <a:ext cx="6267450" cy="10156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000" b="0" i="0" u="none" strike="noStrike" cap="none" dirty="0" err="1">
                <a:solidFill>
                  <a:srgbClr val="000000"/>
                </a:solidFill>
                <a:latin typeface="Barlow Condensed"/>
                <a:ea typeface="Barlow Condensed"/>
                <a:cs typeface="Barlow Condensed"/>
                <a:sym typeface="Barlow Condensed"/>
              </a:rPr>
              <a:t>Ví</a:t>
            </a:r>
            <a:r>
              <a:rPr lang="en-US" sz="3000" b="0" i="0" u="none" strike="noStrike" cap="none" dirty="0">
                <a:solidFill>
                  <a:srgbClr val="000000"/>
                </a:solidFill>
                <a:latin typeface="Barlow Condensed"/>
                <a:ea typeface="Barlow Condensed"/>
                <a:cs typeface="Barlow Condensed"/>
                <a:sym typeface="Barlow Condensed"/>
              </a:rPr>
              <a:t> </a:t>
            </a:r>
            <a:r>
              <a:rPr lang="en-US" sz="3000" b="0" i="0" u="none" strike="noStrike" cap="none" dirty="0" err="1">
                <a:solidFill>
                  <a:srgbClr val="000000"/>
                </a:solidFill>
                <a:latin typeface="Barlow Condensed"/>
                <a:ea typeface="Barlow Condensed"/>
                <a:cs typeface="Barlow Condensed"/>
                <a:sym typeface="Barlow Condensed"/>
              </a:rPr>
              <a:t>dụ</a:t>
            </a:r>
            <a:r>
              <a:rPr lang="en-US" sz="3000" b="0" i="0" u="none" strike="noStrike" cap="none" dirty="0" smtClean="0">
                <a:solidFill>
                  <a:srgbClr val="000000"/>
                </a:solidFill>
                <a:latin typeface="Barlow Condensed"/>
                <a:ea typeface="Barlow Condensed"/>
                <a:cs typeface="Barlow Condensed"/>
                <a:sym typeface="Barlow Condensed"/>
              </a:rPr>
              <a:t>: </a:t>
            </a:r>
            <a:r>
              <a:rPr lang="en-US" sz="3000" b="0" i="0" u="none" strike="noStrike" cap="none" dirty="0" err="1" smtClean="0">
                <a:solidFill>
                  <a:srgbClr val="000000"/>
                </a:solidFill>
                <a:latin typeface="Barlow Condensed"/>
                <a:ea typeface="Barlow Condensed"/>
                <a:cs typeface="Barlow Condensed"/>
                <a:sym typeface="Barlow Condensed"/>
              </a:rPr>
              <a:t>Bảng</a:t>
            </a:r>
            <a:r>
              <a:rPr lang="en-US" sz="3000" b="0" i="0" u="none" strike="noStrike" cap="none" dirty="0" smtClean="0">
                <a:solidFill>
                  <a:srgbClr val="000000"/>
                </a:solidFill>
                <a:latin typeface="Barlow Condensed"/>
                <a:ea typeface="Barlow Condensed"/>
                <a:cs typeface="Barlow Condensed"/>
                <a:sym typeface="Barlow Condensed"/>
              </a:rPr>
              <a:t> KHACHHANG</a:t>
            </a:r>
            <a:endParaRPr sz="3000" b="0" i="0" u="none" strike="noStrike" cap="none" dirty="0">
              <a:solidFill>
                <a:srgbClr val="000000"/>
              </a:solidFill>
              <a:latin typeface="Barlow Condensed"/>
              <a:ea typeface="Barlow Condensed"/>
              <a:cs typeface="Barlow Condensed"/>
              <a:sym typeface="Barlow Condensed"/>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292851" y="1250488"/>
            <a:ext cx="6373288" cy="2014800"/>
          </a:xfrm>
          <a:prstGeom prst="rect">
            <a:avLst/>
          </a:prstGeom>
        </p:spPr>
      </p:pic>
    </p:spTree>
    <p:extLst>
      <p:ext uri="{BB962C8B-B14F-4D97-AF65-F5344CB8AC3E}">
        <p14:creationId xmlns:p14="http://schemas.microsoft.com/office/powerpoint/2010/main" val="70022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285750" y="367140"/>
                <a:ext cx="6019800" cy="38472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1900" i="1" smtClean="0">
                              <a:latin typeface="Cambria Math" panose="02040503050406030204" pitchFamily="18" charset="0"/>
                            </a:rPr>
                          </m:ctrlPr>
                        </m:dPr>
                        <m:e>
                          <m:r>
                            <a:rPr lang="en-US" sz="1900" i="1">
                              <a:latin typeface="Cambria Math" panose="02040503050406030204" pitchFamily="18" charset="0"/>
                            </a:rPr>
                            <m:t>𝐻𝑂𝐴𝐷𝑂𝑁</m:t>
                          </m:r>
                        </m:e>
                      </m:d>
                      <m:r>
                        <a:rPr lang="en-US" sz="1900" i="1">
                          <a:latin typeface="Cambria Math" panose="02040503050406030204" pitchFamily="18" charset="0"/>
                        </a:rPr>
                        <m:t>  </m:t>
                      </m:r>
                      <m:r>
                        <a:rPr lang="en-US" sz="1900" i="1">
                          <a:latin typeface="Cambria Math" panose="02040503050406030204" pitchFamily="18" charset="0"/>
                        </a:rPr>
                        <m:t>𝑋</m:t>
                      </m:r>
                      <m:r>
                        <a:rPr lang="en-US" sz="1900" b="0" i="0" smtClean="0">
                          <a:latin typeface="Cambria Math" panose="02040503050406030204" pitchFamily="18" charset="0"/>
                        </a:rPr>
                        <m:t> </m:t>
                      </m:r>
                      <m:d>
                        <m:dPr>
                          <m:ctrlPr>
                            <a:rPr lang="en-US" sz="1900" i="1">
                              <a:latin typeface="Cambria Math" panose="02040503050406030204" pitchFamily="18" charset="0"/>
                            </a:rPr>
                          </m:ctrlPr>
                        </m:dPr>
                        <m:e>
                          <m:r>
                            <a:rPr lang="en-US" sz="1900" i="1">
                              <a:latin typeface="Cambria Math" panose="02040503050406030204" pitchFamily="18" charset="0"/>
                            </a:rPr>
                            <m:t>𝐾𝐻𝐴𝐶𝐻𝐻𝐴𝑁𝐺</m:t>
                          </m:r>
                        </m:e>
                      </m:d>
                    </m:oMath>
                  </m:oMathPara>
                </a14:m>
                <a:endParaRPr lang="en-US" sz="1900" dirty="0">
                  <a:latin typeface="Barlow Condensed" panose="020B0604020202020204" charset="0"/>
                </a:endParaRPr>
              </a:p>
            </p:txBody>
          </p:sp>
        </mc:Choice>
        <mc:Fallback>
          <p:sp>
            <p:nvSpPr>
              <p:cNvPr id="2" name="Rectangle 1"/>
              <p:cNvSpPr>
                <a:spLocks noRot="1" noChangeAspect="1" noMove="1" noResize="1" noEditPoints="1" noAdjustHandles="1" noChangeArrowheads="1" noChangeShapeType="1" noTextEdit="1"/>
              </p:cNvSpPr>
              <p:nvPr/>
            </p:nvSpPr>
            <p:spPr>
              <a:xfrm>
                <a:off x="285750" y="367140"/>
                <a:ext cx="6019800" cy="384721"/>
              </a:xfrm>
              <a:prstGeom prst="rect">
                <a:avLst/>
              </a:prstGeom>
              <a:blipFill>
                <a:blip r:embed="rId3"/>
                <a:stretch>
                  <a:fillRect/>
                </a:stretch>
              </a:blipFill>
            </p:spPr>
            <p:txBody>
              <a:bodyPr/>
              <a:lstStyle/>
              <a:p>
                <a:r>
                  <a:rPr lang="en-US">
                    <a:noFill/>
                  </a:rPr>
                  <a:t> </a:t>
                </a:r>
              </a:p>
            </p:txBody>
          </p:sp>
        </mc:Fallback>
      </mc:AlternateContent>
      <p:grpSp>
        <p:nvGrpSpPr>
          <p:cNvPr id="3" name="Group 2"/>
          <p:cNvGrpSpPr/>
          <p:nvPr/>
        </p:nvGrpSpPr>
        <p:grpSpPr>
          <a:xfrm>
            <a:off x="101946" y="1199457"/>
            <a:ext cx="6536980" cy="2877243"/>
            <a:chOff x="101945" y="1199457"/>
            <a:chExt cx="7137055" cy="3280064"/>
          </a:xfrm>
        </p:grpSpPr>
        <p:pic>
          <p:nvPicPr>
            <p:cNvPr id="5" name="Picture 4"/>
            <p:cNvPicPr/>
            <p:nvPr/>
          </p:nvPicPr>
          <p:blipFill rotWithShape="1">
            <a:blip r:embed="rId4">
              <a:extLst>
                <a:ext uri="{28A0092B-C50C-407E-A947-70E740481C1C}">
                  <a14:useLocalDpi xmlns:a14="http://schemas.microsoft.com/office/drawing/2010/main" val="0"/>
                </a:ext>
              </a:extLst>
            </a:blip>
            <a:srcRect r="87326"/>
            <a:stretch/>
          </p:blipFill>
          <p:spPr>
            <a:xfrm>
              <a:off x="101945" y="1199457"/>
              <a:ext cx="1479205" cy="3280064"/>
            </a:xfrm>
            <a:prstGeom prst="rect">
              <a:avLst/>
            </a:prstGeom>
          </p:spPr>
        </p:pic>
        <p:pic>
          <p:nvPicPr>
            <p:cNvPr id="6" name="Picture 5"/>
            <p:cNvPicPr/>
            <p:nvPr/>
          </p:nvPicPr>
          <p:blipFill rotWithShape="1">
            <a:blip r:embed="rId4">
              <a:extLst>
                <a:ext uri="{28A0092B-C50C-407E-A947-70E740481C1C}">
                  <a14:useLocalDpi xmlns:a14="http://schemas.microsoft.com/office/drawing/2010/main" val="0"/>
                </a:ext>
              </a:extLst>
            </a:blip>
            <a:srcRect l="19129" r="67970"/>
            <a:stretch/>
          </p:blipFill>
          <p:spPr>
            <a:xfrm>
              <a:off x="1581150" y="1199457"/>
              <a:ext cx="1504950" cy="3280064"/>
            </a:xfrm>
            <a:prstGeom prst="rect">
              <a:avLst/>
            </a:prstGeom>
          </p:spPr>
        </p:pic>
        <p:pic>
          <p:nvPicPr>
            <p:cNvPr id="7" name="Picture 6"/>
            <p:cNvPicPr/>
            <p:nvPr/>
          </p:nvPicPr>
          <p:blipFill rotWithShape="1">
            <a:blip r:embed="rId4">
              <a:extLst>
                <a:ext uri="{28A0092B-C50C-407E-A947-70E740481C1C}">
                  <a14:useLocalDpi xmlns:a14="http://schemas.microsoft.com/office/drawing/2010/main" val="0"/>
                </a:ext>
              </a:extLst>
            </a:blip>
            <a:srcRect l="34479" r="57193"/>
            <a:stretch/>
          </p:blipFill>
          <p:spPr>
            <a:xfrm>
              <a:off x="3086100" y="1199457"/>
              <a:ext cx="971550" cy="3280064"/>
            </a:xfrm>
            <a:prstGeom prst="rect">
              <a:avLst/>
            </a:prstGeom>
          </p:spPr>
        </p:pic>
        <p:pic>
          <p:nvPicPr>
            <p:cNvPr id="8" name="Picture 7"/>
            <p:cNvPicPr/>
            <p:nvPr/>
          </p:nvPicPr>
          <p:blipFill rotWithShape="1">
            <a:blip r:embed="rId4">
              <a:extLst>
                <a:ext uri="{28A0092B-C50C-407E-A947-70E740481C1C}">
                  <a14:useLocalDpi xmlns:a14="http://schemas.microsoft.com/office/drawing/2010/main" val="0"/>
                </a:ext>
              </a:extLst>
            </a:blip>
            <a:srcRect l="46726" r="48375"/>
            <a:stretch/>
          </p:blipFill>
          <p:spPr>
            <a:xfrm>
              <a:off x="4057650" y="1199457"/>
              <a:ext cx="571500" cy="3280064"/>
            </a:xfrm>
            <a:prstGeom prst="rect">
              <a:avLst/>
            </a:prstGeom>
          </p:spPr>
        </p:pic>
        <p:pic>
          <p:nvPicPr>
            <p:cNvPr id="9" name="Picture 8"/>
            <p:cNvPicPr/>
            <p:nvPr/>
          </p:nvPicPr>
          <p:blipFill rotWithShape="1">
            <a:blip r:embed="rId4">
              <a:extLst>
                <a:ext uri="{28A0092B-C50C-407E-A947-70E740481C1C}">
                  <a14:useLocalDpi xmlns:a14="http://schemas.microsoft.com/office/drawing/2010/main" val="0"/>
                </a:ext>
              </a:extLst>
            </a:blip>
            <a:srcRect l="63872" r="25187"/>
            <a:stretch/>
          </p:blipFill>
          <p:spPr>
            <a:xfrm>
              <a:off x="4629150" y="1199457"/>
              <a:ext cx="1276350" cy="3280064"/>
            </a:xfrm>
            <a:prstGeom prst="rect">
              <a:avLst/>
            </a:prstGeom>
          </p:spPr>
        </p:pic>
        <p:pic>
          <p:nvPicPr>
            <p:cNvPr id="10" name="Picture 9"/>
            <p:cNvPicPr/>
            <p:nvPr/>
          </p:nvPicPr>
          <p:blipFill rotWithShape="1">
            <a:blip r:embed="rId4">
              <a:extLst>
                <a:ext uri="{28A0092B-C50C-407E-A947-70E740481C1C}">
                  <a14:useLocalDpi xmlns:a14="http://schemas.microsoft.com/office/drawing/2010/main" val="0"/>
                </a:ext>
              </a:extLst>
            </a:blip>
            <a:srcRect l="81100" r="7470"/>
            <a:stretch/>
          </p:blipFill>
          <p:spPr>
            <a:xfrm>
              <a:off x="5905500" y="1199457"/>
              <a:ext cx="1333500" cy="3280064"/>
            </a:xfrm>
            <a:prstGeom prst="rect">
              <a:avLst/>
            </a:prstGeom>
          </p:spPr>
        </p:pic>
      </p:grpSp>
    </p:spTree>
    <p:extLst>
      <p:ext uri="{BB962C8B-B14F-4D97-AF65-F5344CB8AC3E}">
        <p14:creationId xmlns:p14="http://schemas.microsoft.com/office/powerpoint/2010/main" val="252592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1"/>
          <p:cNvSpPr txBox="1"/>
          <p:nvPr/>
        </p:nvSpPr>
        <p:spPr>
          <a:xfrm>
            <a:off x="496545" y="785368"/>
            <a:ext cx="6132856" cy="286232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000" b="1" i="0" u="none" strike="noStrike" cap="none" dirty="0" err="1">
                <a:solidFill>
                  <a:srgbClr val="212121"/>
                </a:solidFill>
                <a:latin typeface="Barlow Condensed"/>
                <a:ea typeface="Barlow Condensed"/>
                <a:cs typeface="Barlow Condensed"/>
                <a:sym typeface="Barlow Condensed"/>
              </a:rPr>
              <a:t>Các</a:t>
            </a:r>
            <a:r>
              <a:rPr lang="en-US" sz="3000" b="1" i="0" u="none" strike="noStrike" cap="none" dirty="0">
                <a:solidFill>
                  <a:srgbClr val="212121"/>
                </a:solidFill>
                <a:latin typeface="Barlow Condensed"/>
                <a:ea typeface="Barlow Condensed"/>
                <a:cs typeface="Barlow Condensed"/>
                <a:sym typeface="Barlow Condensed"/>
              </a:rPr>
              <a:t> </a:t>
            </a:r>
            <a:r>
              <a:rPr lang="en-US" sz="3000" b="1" i="0" u="none" strike="noStrike" cap="none" dirty="0" err="1">
                <a:solidFill>
                  <a:srgbClr val="212121"/>
                </a:solidFill>
                <a:latin typeface="Barlow Condensed"/>
                <a:ea typeface="Barlow Condensed"/>
                <a:cs typeface="Barlow Condensed"/>
                <a:sym typeface="Barlow Condensed"/>
              </a:rPr>
              <a:t>phép</a:t>
            </a:r>
            <a:r>
              <a:rPr lang="en-US" sz="3000" b="1" i="0" u="none" strike="noStrike" cap="none" dirty="0">
                <a:solidFill>
                  <a:srgbClr val="212121"/>
                </a:solidFill>
                <a:latin typeface="Barlow Condensed"/>
                <a:ea typeface="Barlow Condensed"/>
                <a:cs typeface="Barlow Condensed"/>
                <a:sym typeface="Barlow Condensed"/>
              </a:rPr>
              <a:t> </a:t>
            </a:r>
            <a:r>
              <a:rPr lang="en-US" sz="3000" b="1" i="0" u="none" strike="noStrike" cap="none" dirty="0" err="1">
                <a:solidFill>
                  <a:srgbClr val="212121"/>
                </a:solidFill>
                <a:latin typeface="Barlow Condensed"/>
                <a:ea typeface="Barlow Condensed"/>
                <a:cs typeface="Barlow Condensed"/>
                <a:sym typeface="Barlow Condensed"/>
              </a:rPr>
              <a:t>toán</a:t>
            </a:r>
            <a:r>
              <a:rPr lang="en-US" sz="3000" b="1" i="0" u="none" strike="noStrike" cap="none" dirty="0">
                <a:solidFill>
                  <a:srgbClr val="212121"/>
                </a:solidFill>
                <a:latin typeface="Barlow Condensed"/>
                <a:ea typeface="Barlow Condensed"/>
                <a:cs typeface="Barlow Condensed"/>
                <a:sym typeface="Barlow Condensed"/>
              </a:rPr>
              <a:t> </a:t>
            </a:r>
            <a:r>
              <a:rPr lang="en-US" sz="3000" b="1" i="0" u="none" strike="noStrike" cap="none" dirty="0" err="1">
                <a:solidFill>
                  <a:srgbClr val="212121"/>
                </a:solidFill>
                <a:latin typeface="Barlow Condensed"/>
                <a:ea typeface="Barlow Condensed"/>
                <a:cs typeface="Barlow Condensed"/>
                <a:sym typeface="Barlow Condensed"/>
              </a:rPr>
              <a:t>mở</a:t>
            </a:r>
            <a:r>
              <a:rPr lang="en-US" sz="3000" b="1" i="0" u="none" strike="noStrike" cap="none" dirty="0">
                <a:solidFill>
                  <a:srgbClr val="212121"/>
                </a:solidFill>
                <a:latin typeface="Barlow Condensed"/>
                <a:ea typeface="Barlow Condensed"/>
                <a:cs typeface="Barlow Condensed"/>
                <a:sym typeface="Barlow Condensed"/>
              </a:rPr>
              <a:t> </a:t>
            </a:r>
            <a:r>
              <a:rPr lang="en-US" sz="3000" b="1" i="0" u="none" strike="noStrike" cap="none" dirty="0" err="1">
                <a:solidFill>
                  <a:srgbClr val="212121"/>
                </a:solidFill>
                <a:latin typeface="Barlow Condensed"/>
                <a:ea typeface="Barlow Condensed"/>
                <a:cs typeface="Barlow Condensed"/>
                <a:sym typeface="Barlow Condensed"/>
              </a:rPr>
              <a:t>rộng</a:t>
            </a:r>
            <a:endParaRPr dirty="0"/>
          </a:p>
          <a:p>
            <a:pPr marL="457200" marR="0" lvl="0" indent="-457200" algn="just" rtl="0">
              <a:lnSpc>
                <a:spcPct val="100000"/>
              </a:lnSpc>
              <a:spcBef>
                <a:spcPts val="0"/>
              </a:spcBef>
              <a:spcAft>
                <a:spcPts val="0"/>
              </a:spcAft>
              <a:buClr>
                <a:srgbClr val="000000"/>
              </a:buClr>
              <a:buSzPts val="3000"/>
              <a:buFont typeface="Arial"/>
              <a:buChar char="•"/>
            </a:pPr>
            <a:r>
              <a:rPr lang="en-US" sz="3000" b="0" i="0" u="none" strike="noStrike" cap="none" dirty="0" err="1">
                <a:solidFill>
                  <a:srgbClr val="212121"/>
                </a:solidFill>
                <a:latin typeface="Barlow Condensed"/>
                <a:ea typeface="Barlow Condensed"/>
                <a:cs typeface="Barlow Condensed"/>
                <a:sym typeface="Barlow Condensed"/>
              </a:rPr>
              <a:t>Phép</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giao</a:t>
            </a:r>
            <a:r>
              <a:rPr lang="en-US" sz="3000" b="0" i="0" u="none" strike="noStrike" cap="none" dirty="0">
                <a:solidFill>
                  <a:srgbClr val="212121"/>
                </a:solidFill>
                <a:latin typeface="Barlow Condensed"/>
                <a:ea typeface="Barlow Condensed"/>
                <a:cs typeface="Barlow Condensed"/>
                <a:sym typeface="Barlow Condensed"/>
              </a:rPr>
              <a:t> (Intersection ∩ ) </a:t>
            </a:r>
            <a:endParaRPr dirty="0"/>
          </a:p>
          <a:p>
            <a:pPr marL="457200" marR="0" lvl="0" indent="-457200" algn="just" rtl="0">
              <a:lnSpc>
                <a:spcPct val="100000"/>
              </a:lnSpc>
              <a:spcBef>
                <a:spcPts val="0"/>
              </a:spcBef>
              <a:spcAft>
                <a:spcPts val="0"/>
              </a:spcAft>
              <a:buClr>
                <a:srgbClr val="000000"/>
              </a:buClr>
              <a:buSzPts val="3000"/>
              <a:buFont typeface="Arial"/>
              <a:buChar char="•"/>
            </a:pPr>
            <a:r>
              <a:rPr lang="en-US" sz="3000" b="0" i="0" u="none" strike="noStrike" cap="none" dirty="0" err="1">
                <a:solidFill>
                  <a:srgbClr val="212121"/>
                </a:solidFill>
                <a:latin typeface="Barlow Condensed"/>
                <a:ea typeface="Barlow Condensed"/>
                <a:cs typeface="Barlow Condensed"/>
                <a:sym typeface="Barlow Condensed"/>
              </a:rPr>
              <a:t>Phép</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kết</a:t>
            </a:r>
            <a:r>
              <a:rPr lang="en-US" sz="3000" b="0" i="0" u="none" strike="noStrike" cap="none" dirty="0">
                <a:solidFill>
                  <a:srgbClr val="212121"/>
                </a:solidFill>
                <a:latin typeface="Barlow Condensed"/>
                <a:ea typeface="Barlow Condensed"/>
                <a:cs typeface="Barlow Condensed"/>
                <a:sym typeface="Barlow Condensed"/>
              </a:rPr>
              <a:t> Theta (θ-join) </a:t>
            </a:r>
            <a:endParaRPr dirty="0"/>
          </a:p>
          <a:p>
            <a:pPr marL="457200" marR="0" lvl="0" indent="-457200" algn="just" rtl="0">
              <a:lnSpc>
                <a:spcPct val="100000"/>
              </a:lnSpc>
              <a:spcBef>
                <a:spcPts val="0"/>
              </a:spcBef>
              <a:spcAft>
                <a:spcPts val="0"/>
              </a:spcAft>
              <a:buClr>
                <a:srgbClr val="000000"/>
              </a:buClr>
              <a:buSzPts val="3000"/>
              <a:buFont typeface="Arial"/>
              <a:buChar char="•"/>
            </a:pPr>
            <a:r>
              <a:rPr lang="en-US" sz="3000" b="0" i="0" u="none" strike="noStrike" cap="none" dirty="0" err="1">
                <a:solidFill>
                  <a:srgbClr val="212121"/>
                </a:solidFill>
                <a:latin typeface="Barlow Condensed"/>
                <a:ea typeface="Barlow Condensed"/>
                <a:cs typeface="Barlow Condensed"/>
                <a:sym typeface="Barlow Condensed"/>
              </a:rPr>
              <a:t>Phép</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kết</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bằng</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equi</a:t>
            </a:r>
            <a:r>
              <a:rPr lang="en-US" sz="3000" b="0" i="0" u="none" strike="noStrike" cap="none" dirty="0">
                <a:solidFill>
                  <a:srgbClr val="212121"/>
                </a:solidFill>
                <a:latin typeface="Barlow Condensed"/>
                <a:ea typeface="Barlow Condensed"/>
                <a:cs typeface="Barlow Condensed"/>
                <a:sym typeface="Barlow Condensed"/>
              </a:rPr>
              <a:t>-join) </a:t>
            </a:r>
            <a:endParaRPr dirty="0"/>
          </a:p>
          <a:p>
            <a:pPr marL="457200" marR="0" lvl="0" indent="-457200" algn="just" rtl="0">
              <a:lnSpc>
                <a:spcPct val="100000"/>
              </a:lnSpc>
              <a:spcBef>
                <a:spcPts val="0"/>
              </a:spcBef>
              <a:spcAft>
                <a:spcPts val="0"/>
              </a:spcAft>
              <a:buClr>
                <a:srgbClr val="000000"/>
              </a:buClr>
              <a:buSzPts val="3000"/>
              <a:buFont typeface="Arial"/>
              <a:buChar char="•"/>
            </a:pPr>
            <a:r>
              <a:rPr lang="en-US" sz="3000" b="0" i="0" u="none" strike="noStrike" cap="none" dirty="0" err="1">
                <a:solidFill>
                  <a:srgbClr val="212121"/>
                </a:solidFill>
                <a:latin typeface="Barlow Condensed"/>
                <a:ea typeface="Barlow Condensed"/>
                <a:cs typeface="Barlow Condensed"/>
                <a:sym typeface="Barlow Condensed"/>
              </a:rPr>
              <a:t>Phép</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kết</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tự</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nhiên</a:t>
            </a:r>
            <a:r>
              <a:rPr lang="en-US" sz="3000" b="0" i="0" u="none" strike="noStrike" cap="none" dirty="0">
                <a:solidFill>
                  <a:srgbClr val="212121"/>
                </a:solidFill>
                <a:latin typeface="Barlow Condensed"/>
                <a:ea typeface="Barlow Condensed"/>
                <a:cs typeface="Barlow Condensed"/>
                <a:sym typeface="Barlow Condensed"/>
              </a:rPr>
              <a:t> (natural-join) </a:t>
            </a:r>
            <a:endParaRPr dirty="0"/>
          </a:p>
          <a:p>
            <a:pPr marL="457200" marR="0" lvl="0" indent="-457200" algn="just" rtl="0">
              <a:lnSpc>
                <a:spcPct val="100000"/>
              </a:lnSpc>
              <a:spcBef>
                <a:spcPts val="0"/>
              </a:spcBef>
              <a:spcAft>
                <a:spcPts val="0"/>
              </a:spcAft>
              <a:buClr>
                <a:srgbClr val="000000"/>
              </a:buClr>
              <a:buSzPts val="3000"/>
              <a:buFont typeface="Arial"/>
              <a:buChar char="•"/>
            </a:pPr>
            <a:r>
              <a:rPr lang="en-US" sz="3000" b="0" i="0" u="none" strike="noStrike" cap="none" dirty="0" err="1">
                <a:solidFill>
                  <a:srgbClr val="212121"/>
                </a:solidFill>
                <a:latin typeface="Barlow Condensed"/>
                <a:ea typeface="Barlow Condensed"/>
                <a:cs typeface="Barlow Condensed"/>
                <a:sym typeface="Barlow Condensed"/>
              </a:rPr>
              <a:t>Phép</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kết</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ngoài</a:t>
            </a:r>
            <a:r>
              <a:rPr lang="en-US" sz="3000" b="0" i="0" u="none" strike="noStrike" cap="none" dirty="0">
                <a:solidFill>
                  <a:srgbClr val="212121"/>
                </a:solidFill>
                <a:latin typeface="Barlow Condensed"/>
                <a:ea typeface="Barlow Condensed"/>
                <a:cs typeface="Barlow Condensed"/>
                <a:sym typeface="Barlow Condensed"/>
              </a:rPr>
              <a:t> (outer-join</a:t>
            </a:r>
            <a:r>
              <a:rPr lang="en-US" sz="3000" b="0" i="0" u="none" strike="noStrike" cap="none" dirty="0" smtClean="0">
                <a:solidFill>
                  <a:srgbClr val="212121"/>
                </a:solidFill>
                <a:latin typeface="Barlow Condensed"/>
                <a:ea typeface="Barlow Condensed"/>
                <a:cs typeface="Barlow Condensed"/>
                <a:sym typeface="Barlow Condensed"/>
              </a:rPr>
              <a:t>)</a:t>
            </a:r>
          </a:p>
          <a:p>
            <a:pPr marL="457200" marR="0" lvl="0" indent="-457200" algn="just" rtl="0">
              <a:lnSpc>
                <a:spcPct val="100000"/>
              </a:lnSpc>
              <a:spcBef>
                <a:spcPts val="0"/>
              </a:spcBef>
              <a:spcAft>
                <a:spcPts val="0"/>
              </a:spcAft>
              <a:buClr>
                <a:srgbClr val="000000"/>
              </a:buClr>
              <a:buSzPts val="3000"/>
              <a:buFont typeface="Arial"/>
              <a:buChar char="•"/>
            </a:pPr>
            <a:r>
              <a:rPr lang="en-US" sz="3000" dirty="0" err="1" smtClean="0">
                <a:solidFill>
                  <a:srgbClr val="212121"/>
                </a:solidFill>
                <a:latin typeface="Barlow Condensed"/>
                <a:sym typeface="Barlow Condensed"/>
              </a:rPr>
              <a:t>Phép</a:t>
            </a:r>
            <a:r>
              <a:rPr lang="en-US" sz="3000" dirty="0" smtClean="0">
                <a:solidFill>
                  <a:srgbClr val="212121"/>
                </a:solidFill>
                <a:latin typeface="Barlow Condensed"/>
                <a:sym typeface="Barlow Condensed"/>
              </a:rPr>
              <a:t> chia</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46" name="Google Shape;446;p42"/>
              <p:cNvSpPr txBox="1"/>
              <p:nvPr/>
            </p:nvSpPr>
            <p:spPr>
              <a:xfrm>
                <a:off x="470806" y="755069"/>
                <a:ext cx="6191252" cy="286232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000" b="1" i="0" u="none" strike="noStrike" cap="none" dirty="0" err="1">
                    <a:solidFill>
                      <a:srgbClr val="212121"/>
                    </a:solidFill>
                    <a:latin typeface="Barlow Condensed"/>
                    <a:ea typeface="Barlow Condensed"/>
                    <a:cs typeface="Barlow Condensed"/>
                    <a:sym typeface="Barlow Condensed"/>
                  </a:rPr>
                  <a:t>Phép</a:t>
                </a:r>
                <a:r>
                  <a:rPr lang="en-US" sz="3000" b="1" i="0" u="none" strike="noStrike" cap="none" dirty="0">
                    <a:solidFill>
                      <a:srgbClr val="212121"/>
                    </a:solidFill>
                    <a:latin typeface="Barlow Condensed"/>
                    <a:ea typeface="Barlow Condensed"/>
                    <a:cs typeface="Barlow Condensed"/>
                    <a:sym typeface="Barlow Condensed"/>
                  </a:rPr>
                  <a:t> </a:t>
                </a:r>
                <a:r>
                  <a:rPr lang="en-US" sz="3000" b="1" i="0" u="none" strike="noStrike" cap="none" dirty="0" err="1">
                    <a:solidFill>
                      <a:srgbClr val="212121"/>
                    </a:solidFill>
                    <a:latin typeface="Barlow Condensed"/>
                    <a:ea typeface="Barlow Condensed"/>
                    <a:cs typeface="Barlow Condensed"/>
                    <a:sym typeface="Barlow Condensed"/>
                  </a:rPr>
                  <a:t>giao</a:t>
                </a:r>
                <a:r>
                  <a:rPr lang="en-US" sz="3000" b="1" i="0" u="none" strike="noStrike" cap="none" dirty="0">
                    <a:solidFill>
                      <a:srgbClr val="212121"/>
                    </a:solidFill>
                    <a:latin typeface="Barlow Condensed"/>
                    <a:ea typeface="Barlow Condensed"/>
                    <a:cs typeface="Barlow Condensed"/>
                    <a:sym typeface="Barlow Condensed"/>
                  </a:rPr>
                  <a:t> (Intersection ∩ </a:t>
                </a:r>
                <a:r>
                  <a:rPr lang="en-US" sz="3000" b="1" i="0" u="none" strike="noStrike" cap="none" dirty="0" smtClean="0">
                    <a:solidFill>
                      <a:srgbClr val="212121"/>
                    </a:solidFill>
                    <a:latin typeface="Barlow Condensed"/>
                    <a:ea typeface="Barlow Condensed"/>
                    <a:cs typeface="Barlow Condensed"/>
                    <a:sym typeface="Barlow Condensed"/>
                  </a:rPr>
                  <a:t>)</a:t>
                </a:r>
                <a:endParaRPr sz="3000" b="1" i="0" u="none" strike="noStrike" cap="none" dirty="0">
                  <a:solidFill>
                    <a:srgbClr val="212121"/>
                  </a:solidFill>
                  <a:latin typeface="Barlow Condensed"/>
                  <a:ea typeface="Barlow Condensed"/>
                  <a:cs typeface="Barlow Condensed"/>
                  <a:sym typeface="Barlow Condensed"/>
                </a:endParaRPr>
              </a:p>
              <a:p>
                <a:r>
                  <a:rPr lang="en-US" sz="2000" dirty="0">
                    <a:latin typeface="Barlow Condensed" panose="020B0604020202020204" charset="0"/>
                    <a:cs typeface="Times New Roman" panose="02020603050405020304" pitchFamily="18" charset="0"/>
                  </a:rPr>
                  <a:t>Hình </a:t>
                </a:r>
                <a:r>
                  <a:rPr lang="en-US" sz="2000" dirty="0" err="1">
                    <a:latin typeface="Barlow Condensed" panose="020B0604020202020204" charset="0"/>
                    <a:cs typeface="Times New Roman" panose="02020603050405020304" pitchFamily="18" charset="0"/>
                  </a:rPr>
                  <a:t>thành</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một</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quan</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hệ</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mới</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chứa</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các</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bộ</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thuộc</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cả</a:t>
                </a:r>
                <a:r>
                  <a:rPr lang="en-US" sz="2000" dirty="0">
                    <a:latin typeface="Barlow Condensed" panose="020B0604020202020204" charset="0"/>
                    <a:cs typeface="Times New Roman" panose="02020603050405020304" pitchFamily="18" charset="0"/>
                  </a:rPr>
                  <a:t> </a:t>
                </a:r>
                <a:r>
                  <a:rPr lang="en-US" sz="2000" i="1" dirty="0">
                    <a:latin typeface="Barlow Condensed" panose="020B0604020202020204" charset="0"/>
                    <a:cs typeface="Times New Roman" panose="02020603050405020304" pitchFamily="18" charset="0"/>
                  </a:rPr>
                  <a:t>R </a:t>
                </a:r>
                <a:r>
                  <a:rPr lang="en-US" sz="2000" dirty="0" err="1">
                    <a:latin typeface="Barlow Condensed" panose="020B0604020202020204" charset="0"/>
                    <a:cs typeface="Times New Roman" panose="02020603050405020304" pitchFamily="18" charset="0"/>
                  </a:rPr>
                  <a:t>và</a:t>
                </a:r>
                <a:r>
                  <a:rPr lang="en-US" sz="2000" dirty="0">
                    <a:latin typeface="Barlow Condensed" panose="020B0604020202020204" charset="0"/>
                    <a:cs typeface="Times New Roman" panose="02020603050405020304" pitchFamily="18" charset="0"/>
                  </a:rPr>
                  <a:t> </a:t>
                </a:r>
                <a:r>
                  <a:rPr lang="en-US" sz="2000" i="1" dirty="0">
                    <a:latin typeface="Barlow Condensed" panose="020B0604020202020204" charset="0"/>
                    <a:cs typeface="Times New Roman" panose="02020603050405020304" pitchFamily="18" charset="0"/>
                  </a:rPr>
                  <a:t>S.</a:t>
                </a:r>
              </a:p>
              <a:p>
                <a:r>
                  <a:rPr lang="en-US" sz="2000" i="1" dirty="0">
                    <a:latin typeface="Barlow Condensed" panose="020B0604020202020204" charset="0"/>
                    <a:cs typeface="Times New Roman" panose="02020603050405020304" pitchFamily="18" charset="0"/>
                  </a:rPr>
                  <a:t>	</a:t>
                </a:r>
                <a:r>
                  <a:rPr lang="en-US" sz="2000" i="1" dirty="0" smtClean="0">
                    <a:latin typeface="Barlow Condensed" panose="020B0604020202020204" charset="0"/>
                    <a:cs typeface="Times New Roman" panose="02020603050405020304" pitchFamily="18" charset="0"/>
                  </a:rPr>
                  <a:t>	</a:t>
                </a:r>
                <a14:m>
                  <m:oMath xmlns:m="http://schemas.openxmlformats.org/officeDocument/2006/math">
                    <m:r>
                      <a:rPr lang="en-US" sz="2000" i="1">
                        <a:latin typeface="Cambria Math" panose="02040503050406030204" pitchFamily="18" charset="0"/>
                      </a:rPr>
                      <m:t>𝑅</m:t>
                    </m:r>
                    <m:r>
                      <a:rPr lang="en-US" sz="2000" i="1">
                        <a:latin typeface="Cambria Math" panose="02040503050406030204" pitchFamily="18" charset="0"/>
                      </a:rPr>
                      <m:t> ∩ </m:t>
                    </m:r>
                    <m:r>
                      <a:rPr lang="en-US" sz="2000" i="1">
                        <a:latin typeface="Cambria Math" panose="02040503050406030204" pitchFamily="18" charset="0"/>
                      </a:rPr>
                      <m:t>𝑆</m:t>
                    </m:r>
                  </m:oMath>
                </a14:m>
                <a:endParaRPr lang="en-US" sz="2000" dirty="0">
                  <a:latin typeface="Barlow Condensed" panose="020B0604020202020204" charset="0"/>
                  <a:cs typeface="Times New Roman" panose="02020603050405020304" pitchFamily="18" charset="0"/>
                </a:endParaRPr>
              </a:p>
              <a:p>
                <a:r>
                  <a:rPr lang="en-US" sz="2000" dirty="0" err="1" smtClean="0">
                    <a:latin typeface="Barlow Condensed" panose="020B0604020202020204" charset="0"/>
                    <a:cs typeface="Times New Roman" panose="02020603050405020304" pitchFamily="18" charset="0"/>
                  </a:rPr>
                  <a:t>Biểu</a:t>
                </a:r>
                <a:r>
                  <a:rPr lang="en-US" sz="2000" dirty="0" smtClean="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diễn</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bằng</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các</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toán</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tử</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căn</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bản</a:t>
                </a:r>
                <a:r>
                  <a:rPr lang="en-US" sz="2000" dirty="0">
                    <a:latin typeface="Barlow Condensed" panose="020B0604020202020204" charset="0"/>
                    <a:cs typeface="Times New Roman" panose="02020603050405020304" pitchFamily="18" charset="0"/>
                  </a:rPr>
                  <a:t>:</a:t>
                </a:r>
              </a:p>
              <a:p>
                <a:r>
                  <a:rPr lang="en-US" sz="2000" dirty="0">
                    <a:latin typeface="Barlow Condensed" panose="020B0604020202020204" charset="0"/>
                    <a:cs typeface="Times New Roman" panose="02020603050405020304" pitchFamily="18" charset="0"/>
                  </a:rPr>
                  <a:t>	</a:t>
                </a:r>
                <a14:m>
                  <m:oMath xmlns:m="http://schemas.openxmlformats.org/officeDocument/2006/math">
                    <m:r>
                      <a:rPr lang="en-US" sz="2000" i="1">
                        <a:latin typeface="Cambria Math" panose="02040503050406030204" pitchFamily="18" charset="0"/>
                      </a:rPr>
                      <m:t>𝑅</m:t>
                    </m:r>
                    <m:r>
                      <a:rPr lang="en-US" sz="2000" i="1">
                        <a:latin typeface="Cambria Math" panose="02040503050406030204" pitchFamily="18" charset="0"/>
                      </a:rPr>
                      <m:t> ∩ </m:t>
                    </m:r>
                    <m:r>
                      <a:rPr lang="en-US" sz="2000" i="1">
                        <a:latin typeface="Cambria Math" panose="02040503050406030204" pitchFamily="18" charset="0"/>
                      </a:rPr>
                      <m:t>𝑆</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𝑆</m:t>
                        </m:r>
                      </m:e>
                    </m:d>
                  </m:oMath>
                </a14:m>
                <a:endParaRPr sz="2000" dirty="0">
                  <a:latin typeface="Barlow Condensed" panose="020B0604020202020204" charset="0"/>
                </a:endParaRPr>
              </a:p>
            </p:txBody>
          </p:sp>
        </mc:Choice>
        <mc:Fallback xmlns="">
          <p:sp>
            <p:nvSpPr>
              <p:cNvPr id="446" name="Google Shape;446;p42"/>
              <p:cNvSpPr txBox="1">
                <a:spLocks noRot="1" noChangeAspect="1" noMove="1" noResize="1" noEditPoints="1" noAdjustHandles="1" noChangeArrowheads="1" noChangeShapeType="1" noTextEdit="1"/>
              </p:cNvSpPr>
              <p:nvPr/>
            </p:nvSpPr>
            <p:spPr>
              <a:xfrm>
                <a:off x="470806" y="755069"/>
                <a:ext cx="6191252" cy="2862322"/>
              </a:xfrm>
              <a:prstGeom prst="rect">
                <a:avLst/>
              </a:prstGeom>
              <a:blipFill>
                <a:blip r:embed="rId3"/>
                <a:stretch>
                  <a:fillRect l="-2264" t="-2985"/>
                </a:stretch>
              </a:blipFill>
              <a:ln>
                <a:noFill/>
              </a:ln>
            </p:spPr>
            <p:txBody>
              <a:bodyPr/>
              <a:lstStyle/>
              <a:p>
                <a:r>
                  <a:rPr lang="en-US">
                    <a:noFill/>
                  </a:rPr>
                  <a:t> </a:t>
                </a:r>
              </a:p>
            </p:txBody>
          </p:sp>
        </mc:Fallback>
      </mc:AlternateContent>
      <p:pic>
        <p:nvPicPr>
          <p:cNvPr id="3" name="Picture 2"/>
          <p:cNvPicPr/>
          <p:nvPr/>
        </p:nvPicPr>
        <p:blipFill>
          <a:blip r:embed="rId4">
            <a:extLst>
              <a:ext uri="{28A0092B-C50C-407E-A947-70E740481C1C}">
                <a14:useLocalDpi xmlns:a14="http://schemas.microsoft.com/office/drawing/2010/main" val="0"/>
              </a:ext>
            </a:extLst>
          </a:blip>
          <a:stretch>
            <a:fillRect/>
          </a:stretch>
        </p:blipFill>
        <p:spPr>
          <a:xfrm>
            <a:off x="579349" y="2746953"/>
            <a:ext cx="3868825" cy="21965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598" y="699831"/>
            <a:ext cx="3322563" cy="207660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598" y="2895524"/>
            <a:ext cx="1303569" cy="2034840"/>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1345341" y="299721"/>
                <a:ext cx="430842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𝛱</m:t>
                          </m:r>
                        </m:e>
                        <m:sub>
                          <m:r>
                            <a:rPr lang="en-US" sz="2000" i="1">
                              <a:latin typeface="Cambria Math" panose="02040503050406030204" pitchFamily="18" charset="0"/>
                            </a:rPr>
                            <m:t>𝑀𝐴𝑆𝑃</m:t>
                          </m:r>
                        </m:sub>
                      </m:sSub>
                      <m:d>
                        <m:dPr>
                          <m:ctrlPr>
                            <a:rPr lang="en-US" sz="2000" i="1">
                              <a:latin typeface="Cambria Math" panose="02040503050406030204" pitchFamily="18" charset="0"/>
                            </a:rPr>
                          </m:ctrlPr>
                        </m:dPr>
                        <m:e>
                          <m:r>
                            <a:rPr lang="en-US" sz="2000" i="1">
                              <a:latin typeface="Cambria Math" panose="02040503050406030204" pitchFamily="18" charset="0"/>
                            </a:rPr>
                            <m:t>𝑆𝐴𝑁𝑃𝐻𝐴𝑀</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𝛱</m:t>
                          </m:r>
                        </m:e>
                        <m:sub>
                          <m:r>
                            <a:rPr lang="en-US" sz="2000" i="1">
                              <a:latin typeface="Cambria Math" panose="02040503050406030204" pitchFamily="18" charset="0"/>
                            </a:rPr>
                            <m:t>𝑀𝐴𝑆𝑃</m:t>
                          </m:r>
                        </m:sub>
                      </m:sSub>
                      <m:r>
                        <a:rPr lang="en-US" sz="2000" i="1">
                          <a:latin typeface="Cambria Math" panose="02040503050406030204" pitchFamily="18" charset="0"/>
                        </a:rPr>
                        <m:t>(</m:t>
                      </m:r>
                      <m:r>
                        <a:rPr lang="en-US" sz="2000" i="1">
                          <a:latin typeface="Cambria Math" panose="02040503050406030204" pitchFamily="18" charset="0"/>
                        </a:rPr>
                        <m:t>𝐶𝑇𝐻𝐷</m:t>
                      </m:r>
                      <m:r>
                        <a:rPr lang="en-US" sz="2000" i="1">
                          <a:latin typeface="Cambria Math" panose="02040503050406030204" pitchFamily="18" charset="0"/>
                        </a:rPr>
                        <m:t>)</m:t>
                      </m:r>
                    </m:oMath>
                  </m:oMathPara>
                </a14:m>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1345341" y="299721"/>
                <a:ext cx="4308423" cy="400110"/>
              </a:xfrm>
              <a:prstGeom prst="rect">
                <a:avLst/>
              </a:prstGeom>
              <a:blipFill>
                <a:blip r:embed="rId5"/>
                <a:stretch>
                  <a:fillRect b="-16667"/>
                </a:stretch>
              </a:blipFill>
            </p:spPr>
            <p:txBody>
              <a:bodyPr/>
              <a:lstStyle/>
              <a:p>
                <a:r>
                  <a:rPr lang="en-US">
                    <a:noFill/>
                  </a:rPr>
                  <a:t> </a:t>
                </a:r>
              </a:p>
            </p:txBody>
          </p:sp>
        </mc:Fallback>
      </mc:AlternateContent>
      <p:pic>
        <p:nvPicPr>
          <p:cNvPr id="6" name="Picture 5"/>
          <p:cNvPicPr/>
          <p:nvPr/>
        </p:nvPicPr>
        <p:blipFill>
          <a:blip r:embed="rId6">
            <a:extLst>
              <a:ext uri="{28A0092B-C50C-407E-A947-70E740481C1C}">
                <a14:useLocalDpi xmlns:a14="http://schemas.microsoft.com/office/drawing/2010/main" val="0"/>
              </a:ext>
            </a:extLst>
          </a:blip>
          <a:stretch>
            <a:fillRect/>
          </a:stretch>
        </p:blipFill>
        <p:spPr>
          <a:xfrm>
            <a:off x="4978111" y="1077018"/>
            <a:ext cx="965490" cy="2256732"/>
          </a:xfrm>
          <a:prstGeom prst="rect">
            <a:avLst/>
          </a:prstGeom>
        </p:spPr>
      </p:pic>
    </p:spTree>
    <p:extLst>
      <p:ext uri="{BB962C8B-B14F-4D97-AF65-F5344CB8AC3E}">
        <p14:creationId xmlns:p14="http://schemas.microsoft.com/office/powerpoint/2010/main" val="166847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023" y="1200074"/>
            <a:ext cx="3322563" cy="207660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1980" y="1200074"/>
            <a:ext cx="1303569" cy="2034840"/>
          </a:xfrm>
          <a:prstGeom prst="rect">
            <a:avLst/>
          </a:prstGeom>
        </p:spPr>
      </p:pic>
      <p:pic>
        <p:nvPicPr>
          <p:cNvPr id="15" name="Picture 14"/>
          <p:cNvPicPr/>
          <p:nvPr/>
        </p:nvPicPr>
        <p:blipFill>
          <a:blip r:embed="rId5">
            <a:extLst>
              <a:ext uri="{28A0092B-C50C-407E-A947-70E740481C1C}">
                <a14:useLocalDpi xmlns:a14="http://schemas.microsoft.com/office/drawing/2010/main" val="0"/>
              </a:ext>
            </a:extLst>
          </a:blip>
          <a:stretch>
            <a:fillRect/>
          </a:stretch>
        </p:blipFill>
        <p:spPr>
          <a:xfrm>
            <a:off x="2716426" y="3319719"/>
            <a:ext cx="1704530" cy="1461831"/>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1405663" y="547371"/>
                <a:ext cx="43260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𝛱</m:t>
                          </m:r>
                        </m:e>
                        <m:sub>
                          <m:r>
                            <a:rPr lang="en-US" sz="2000" i="1">
                              <a:latin typeface="Cambria Math" panose="02040503050406030204" pitchFamily="18" charset="0"/>
                            </a:rPr>
                            <m:t>𝑀𝐴𝑆𝑃</m:t>
                          </m:r>
                        </m:sub>
                      </m:sSub>
                      <m:d>
                        <m:dPr>
                          <m:ctrlPr>
                            <a:rPr lang="en-US" sz="2000" i="1">
                              <a:latin typeface="Cambria Math" panose="02040503050406030204" pitchFamily="18" charset="0"/>
                            </a:rPr>
                          </m:ctrlPr>
                        </m:dPr>
                        <m:e>
                          <m:r>
                            <a:rPr lang="en-US" sz="2000" i="1">
                              <a:latin typeface="Cambria Math" panose="02040503050406030204" pitchFamily="18" charset="0"/>
                            </a:rPr>
                            <m:t>𝑆𝐴𝑁𝑃𝐻𝐴𝑀</m:t>
                          </m:r>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𝛱</m:t>
                          </m:r>
                        </m:e>
                        <m:sub>
                          <m:r>
                            <a:rPr lang="en-US" sz="2000" i="1">
                              <a:latin typeface="Cambria Math" panose="02040503050406030204" pitchFamily="18" charset="0"/>
                            </a:rPr>
                            <m:t>𝑀𝐴𝑆𝑃</m:t>
                          </m:r>
                        </m:sub>
                      </m:sSub>
                      <m:r>
                        <a:rPr lang="en-US" sz="2000" i="1">
                          <a:latin typeface="Cambria Math" panose="02040503050406030204" pitchFamily="18" charset="0"/>
                        </a:rPr>
                        <m:t>(</m:t>
                      </m:r>
                      <m:r>
                        <a:rPr lang="en-US" sz="2000" i="1">
                          <a:latin typeface="Cambria Math" panose="02040503050406030204" pitchFamily="18" charset="0"/>
                        </a:rPr>
                        <m:t>𝐶𝑇𝐻𝐷</m:t>
                      </m:r>
                      <m:r>
                        <a:rPr lang="en-US" sz="2000" i="1">
                          <a:latin typeface="Cambria Math" panose="02040503050406030204" pitchFamily="18" charset="0"/>
                        </a:rPr>
                        <m:t>)</m:t>
                      </m:r>
                    </m:oMath>
                  </m:oMathPara>
                </a14:m>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1405663" y="547371"/>
                <a:ext cx="4326056" cy="400110"/>
              </a:xfrm>
              <a:prstGeom prst="rect">
                <a:avLst/>
              </a:prstGeom>
              <a:blipFill>
                <a:blip r:embed="rId6"/>
                <a:stretch>
                  <a:fillRect b="-16923"/>
                </a:stretch>
              </a:blipFill>
            </p:spPr>
            <p:txBody>
              <a:bodyPr/>
              <a:lstStyle/>
              <a:p>
                <a:r>
                  <a:rPr lang="en-US">
                    <a:noFill/>
                  </a:rPr>
                  <a:t> </a:t>
                </a:r>
              </a:p>
            </p:txBody>
          </p:sp>
        </mc:Fallback>
      </mc:AlternateContent>
    </p:spTree>
    <p:extLst>
      <p:ext uri="{BB962C8B-B14F-4D97-AF65-F5344CB8AC3E}">
        <p14:creationId xmlns:p14="http://schemas.microsoft.com/office/powerpoint/2010/main" val="211890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1"/>
          <p:cNvSpPr txBox="1">
            <a:spLocks noGrp="1"/>
          </p:cNvSpPr>
          <p:nvPr>
            <p:ph type="ctrTitle"/>
          </p:nvPr>
        </p:nvSpPr>
        <p:spPr>
          <a:xfrm flipH="1">
            <a:off x="577929" y="753035"/>
            <a:ext cx="5581131" cy="674590"/>
          </a:xfrm>
          <a:prstGeom prst="rect">
            <a:avLst/>
          </a:prstGeom>
          <a:noFill/>
          <a:ln>
            <a:noFill/>
          </a:ln>
        </p:spPr>
        <p:txBody>
          <a:bodyPr spcFirstLastPara="1" wrap="square" lIns="68550" tIns="68550" rIns="68550" bIns="68550" anchor="b" anchorCtr="0">
            <a:noAutofit/>
          </a:bodyPr>
          <a:lstStyle/>
          <a:p>
            <a:pPr marL="0" lvl="0" indent="0" algn="l" rtl="0">
              <a:lnSpc>
                <a:spcPct val="100000"/>
              </a:lnSpc>
              <a:spcBef>
                <a:spcPts val="0"/>
              </a:spcBef>
              <a:spcAft>
                <a:spcPts val="0"/>
              </a:spcAft>
              <a:buSzPts val="3000"/>
              <a:buNone/>
            </a:pPr>
            <a:r>
              <a:rPr lang="en-US" sz="4000" b="1">
                <a:solidFill>
                  <a:srgbClr val="212121"/>
                </a:solidFill>
              </a:rPr>
              <a:t>KHÁI NIỆM VỀ CSDL QUAN HỆ</a:t>
            </a:r>
            <a:endParaRPr sz="4000" b="1">
              <a:solidFill>
                <a:srgbClr val="212121"/>
              </a:solidFill>
            </a:endParaRPr>
          </a:p>
        </p:txBody>
      </p:sp>
      <p:sp>
        <p:nvSpPr>
          <p:cNvPr id="272" name="Google Shape;272;p11"/>
          <p:cNvSpPr txBox="1"/>
          <p:nvPr/>
        </p:nvSpPr>
        <p:spPr>
          <a:xfrm>
            <a:off x="577930" y="1427625"/>
            <a:ext cx="5864911" cy="2400657"/>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rgbClr val="000000"/>
              </a:buClr>
              <a:buSzPts val="3000"/>
              <a:buFont typeface="Arial"/>
              <a:buChar char="•"/>
            </a:pPr>
            <a:r>
              <a:rPr lang="en-US" sz="3000" b="0" i="0" u="none" strike="noStrike" cap="none">
                <a:solidFill>
                  <a:srgbClr val="212121"/>
                </a:solidFill>
                <a:latin typeface="Barlow Condensed"/>
                <a:ea typeface="Barlow Condensed"/>
                <a:cs typeface="Barlow Condensed"/>
                <a:sym typeface="Barlow Condensed"/>
              </a:rPr>
              <a:t>Một CSDL là một tập cấu trúc dữ liệu liên quan đến các hiện tượng ngoài đời thực mà chúng ta đang mô phỏng. </a:t>
            </a:r>
            <a:endParaRPr/>
          </a:p>
          <a:p>
            <a:pPr marL="457200" marR="0" lvl="0" indent="-457200" algn="just" rtl="0">
              <a:lnSpc>
                <a:spcPct val="100000"/>
              </a:lnSpc>
              <a:spcBef>
                <a:spcPts val="0"/>
              </a:spcBef>
              <a:spcAft>
                <a:spcPts val="0"/>
              </a:spcAft>
              <a:buClr>
                <a:srgbClr val="000000"/>
              </a:buClr>
              <a:buSzPts val="3000"/>
              <a:buFont typeface="Arial"/>
              <a:buChar char="•"/>
            </a:pPr>
            <a:r>
              <a:rPr lang="en-US" sz="3000" b="0" i="0" u="none" strike="noStrike" cap="none">
                <a:solidFill>
                  <a:srgbClr val="212121"/>
                </a:solidFill>
                <a:latin typeface="Barlow Condensed"/>
                <a:ea typeface="Barlow Condensed"/>
                <a:cs typeface="Barlow Condensed"/>
                <a:sym typeface="Barlow Condensed"/>
              </a:rPr>
              <a:t>Một dữ liệu quan hệ là một cấu trúc cơ dữ liệu ở dạng bảng.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4"/>
          <p:cNvSpPr txBox="1"/>
          <p:nvPr/>
        </p:nvSpPr>
        <p:spPr>
          <a:xfrm>
            <a:off x="459921" y="363183"/>
            <a:ext cx="4502604" cy="64646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000" b="1" i="0" u="none" strike="noStrike" cap="none" dirty="0" err="1">
                <a:solidFill>
                  <a:srgbClr val="212121"/>
                </a:solidFill>
                <a:latin typeface="Barlow Condensed"/>
                <a:ea typeface="Barlow Condensed"/>
                <a:cs typeface="Barlow Condensed"/>
                <a:sym typeface="Barlow Condensed"/>
              </a:rPr>
              <a:t>Phép</a:t>
            </a:r>
            <a:r>
              <a:rPr lang="en-US" sz="3000" b="1" i="0" u="none" strike="noStrike" cap="none" dirty="0">
                <a:solidFill>
                  <a:srgbClr val="212121"/>
                </a:solidFill>
                <a:latin typeface="Barlow Condensed"/>
                <a:ea typeface="Barlow Condensed"/>
                <a:cs typeface="Barlow Condensed"/>
                <a:sym typeface="Barlow Condensed"/>
              </a:rPr>
              <a:t> </a:t>
            </a:r>
            <a:r>
              <a:rPr lang="en-US" sz="3000" b="1" i="0" u="none" strike="noStrike" cap="none" dirty="0" smtClean="0">
                <a:solidFill>
                  <a:srgbClr val="212121"/>
                </a:solidFill>
                <a:latin typeface="Barlow Condensed"/>
                <a:ea typeface="Barlow Condensed"/>
                <a:cs typeface="Barlow Condensed"/>
                <a:sym typeface="Barlow Condensed"/>
              </a:rPr>
              <a:t>Theta </a:t>
            </a:r>
            <a:r>
              <a:rPr lang="en-US" sz="3000" b="1" i="0" u="none" strike="noStrike" cap="none" dirty="0" err="1" smtClean="0">
                <a:solidFill>
                  <a:srgbClr val="212121"/>
                </a:solidFill>
                <a:latin typeface="Barlow Condensed"/>
                <a:ea typeface="Barlow Condensed"/>
                <a:cs typeface="Barlow Condensed"/>
                <a:sym typeface="Barlow Condensed"/>
              </a:rPr>
              <a:t>kết</a:t>
            </a:r>
            <a:r>
              <a:rPr lang="en-US" sz="3000" b="1" i="0" u="none" strike="noStrike" cap="none" dirty="0" smtClean="0">
                <a:solidFill>
                  <a:srgbClr val="212121"/>
                </a:solidFill>
                <a:latin typeface="Barlow Condensed"/>
                <a:ea typeface="Barlow Condensed"/>
                <a:cs typeface="Barlow Condensed"/>
                <a:sym typeface="Barlow Condensed"/>
              </a:rPr>
              <a:t> </a:t>
            </a:r>
            <a:r>
              <a:rPr lang="en-US" sz="3000" b="1" i="0" u="none" strike="noStrike" cap="none" dirty="0">
                <a:solidFill>
                  <a:srgbClr val="212121"/>
                </a:solidFill>
                <a:latin typeface="Barlow Condensed"/>
                <a:ea typeface="Barlow Condensed"/>
                <a:cs typeface="Barlow Condensed"/>
                <a:sym typeface="Barlow Condensed"/>
              </a:rPr>
              <a:t>(θ-join</a:t>
            </a:r>
            <a:r>
              <a:rPr lang="en-US" sz="3000" b="1" i="0" u="none" strike="noStrike" cap="none" dirty="0" smtClean="0">
                <a:solidFill>
                  <a:srgbClr val="212121"/>
                </a:solidFill>
                <a:latin typeface="Barlow Condensed"/>
                <a:ea typeface="Barlow Condensed"/>
                <a:cs typeface="Barlow Condensed"/>
                <a:sym typeface="Barlow Condensed"/>
              </a:rPr>
              <a:t>).</a:t>
            </a:r>
            <a:endParaRPr dirty="0"/>
          </a:p>
        </p:txBody>
      </p:sp>
      <mc:AlternateContent xmlns:mc="http://schemas.openxmlformats.org/markup-compatibility/2006" xmlns:a14="http://schemas.microsoft.com/office/drawing/2010/main">
        <mc:Choice Requires="a14">
          <p:sp>
            <p:nvSpPr>
              <p:cNvPr id="5" name="Google Shape;446;p42"/>
              <p:cNvSpPr txBox="1"/>
              <p:nvPr/>
            </p:nvSpPr>
            <p:spPr>
              <a:xfrm>
                <a:off x="459921" y="1609726"/>
                <a:ext cx="6191252" cy="226224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endParaRPr lang="en-US" sz="2000" dirty="0" smtClean="0">
                  <a:latin typeface="Barlow Condensed" panose="020B0604020202020204" charset="0"/>
                </a:endParaRPr>
              </a:p>
              <a:p>
                <a:pPr marL="0" marR="0" lvl="0" indent="0" algn="just" rtl="0">
                  <a:lnSpc>
                    <a:spcPct val="100000"/>
                  </a:lnSpc>
                  <a:spcBef>
                    <a:spcPts val="0"/>
                  </a:spcBef>
                  <a:spcAft>
                    <a:spcPts val="0"/>
                  </a:spcAft>
                  <a:buNone/>
                </a:pPr>
                <a:r>
                  <a:rPr lang="en-US" sz="2000" dirty="0" err="1" smtClean="0">
                    <a:latin typeface="Barlow Condensed" panose="020B0604020202020204" charset="0"/>
                  </a:rPr>
                  <a:t>Hình</a:t>
                </a:r>
                <a:r>
                  <a:rPr lang="en-US" sz="2000" dirty="0" smtClean="0">
                    <a:latin typeface="Barlow Condensed" panose="020B0604020202020204" charset="0"/>
                  </a:rPr>
                  <a:t> </a:t>
                </a:r>
                <a:r>
                  <a:rPr lang="en-US" sz="2000" dirty="0" err="1" smtClean="0">
                    <a:latin typeface="Barlow Condensed" panose="020B0604020202020204" charset="0"/>
                  </a:rPr>
                  <a:t>thành</a:t>
                </a:r>
                <a:r>
                  <a:rPr lang="en-US" sz="2000" dirty="0" smtClean="0">
                    <a:latin typeface="Barlow Condensed" panose="020B0604020202020204" charset="0"/>
                  </a:rPr>
                  <a:t> </a:t>
                </a:r>
                <a:r>
                  <a:rPr lang="en-US" sz="2000" dirty="0" err="1" smtClean="0">
                    <a:latin typeface="Barlow Condensed" panose="020B0604020202020204" charset="0"/>
                  </a:rPr>
                  <a:t>một</a:t>
                </a:r>
                <a:r>
                  <a:rPr lang="en-US" sz="2000" dirty="0" smtClean="0">
                    <a:latin typeface="Barlow Condensed" panose="020B0604020202020204" charset="0"/>
                  </a:rPr>
                  <a:t> </a:t>
                </a:r>
                <a:r>
                  <a:rPr lang="en-US" sz="2000" dirty="0" err="1" smtClean="0">
                    <a:latin typeface="Barlow Condensed" panose="020B0604020202020204" charset="0"/>
                  </a:rPr>
                  <a:t>quan</a:t>
                </a:r>
                <a:r>
                  <a:rPr lang="en-US" sz="2000" dirty="0" smtClean="0">
                    <a:latin typeface="Barlow Condensed" panose="020B0604020202020204" charset="0"/>
                  </a:rPr>
                  <a:t> </a:t>
                </a:r>
                <a:r>
                  <a:rPr lang="en-US" sz="2000" dirty="0" err="1" smtClean="0">
                    <a:latin typeface="Barlow Condensed" panose="020B0604020202020204" charset="0"/>
                  </a:rPr>
                  <a:t>hệ</a:t>
                </a:r>
                <a:r>
                  <a:rPr lang="en-US" sz="2000" dirty="0" smtClean="0">
                    <a:latin typeface="Barlow Condensed" panose="020B0604020202020204" charset="0"/>
                  </a:rPr>
                  <a:t> </a:t>
                </a:r>
                <a:r>
                  <a:rPr lang="en-US" sz="2000" dirty="0" err="1" smtClean="0">
                    <a:latin typeface="Barlow Condensed" panose="020B0604020202020204" charset="0"/>
                  </a:rPr>
                  <a:t>mới</a:t>
                </a:r>
                <a:r>
                  <a:rPr lang="en-US" sz="2000" dirty="0" smtClean="0">
                    <a:latin typeface="Barlow Condensed" panose="020B0604020202020204" charset="0"/>
                  </a:rPr>
                  <a:t> </a:t>
                </a:r>
                <a:r>
                  <a:rPr lang="en-US" sz="2000" dirty="0" err="1" smtClean="0">
                    <a:latin typeface="Barlow Condensed" panose="020B0604020202020204" charset="0"/>
                  </a:rPr>
                  <a:t>chứa</a:t>
                </a:r>
                <a:r>
                  <a:rPr lang="en-US" sz="2000" dirty="0" smtClean="0">
                    <a:latin typeface="Barlow Condensed" panose="020B0604020202020204" charset="0"/>
                  </a:rPr>
                  <a:t> </a:t>
                </a:r>
                <a:r>
                  <a:rPr lang="en-US" sz="2000" dirty="0" err="1" smtClean="0">
                    <a:latin typeface="Barlow Condensed" panose="020B0604020202020204" charset="0"/>
                  </a:rPr>
                  <a:t>các</a:t>
                </a:r>
                <a:r>
                  <a:rPr lang="en-US" sz="2000" dirty="0" smtClean="0">
                    <a:latin typeface="Barlow Condensed" panose="020B0604020202020204" charset="0"/>
                  </a:rPr>
                  <a:t> </a:t>
                </a:r>
                <a:r>
                  <a:rPr lang="en-US" sz="2000" dirty="0" err="1" smtClean="0">
                    <a:latin typeface="Barlow Condensed" panose="020B0604020202020204" charset="0"/>
                  </a:rPr>
                  <a:t>bộ</a:t>
                </a:r>
                <a:r>
                  <a:rPr lang="en-US" sz="2000" dirty="0" smtClean="0">
                    <a:latin typeface="Barlow Condensed" panose="020B0604020202020204" charset="0"/>
                  </a:rPr>
                  <a:t> </a:t>
                </a:r>
                <a:r>
                  <a:rPr lang="en-US" sz="2000" dirty="0" err="1" smtClean="0">
                    <a:latin typeface="Barlow Condensed" panose="020B0604020202020204" charset="0"/>
                  </a:rPr>
                  <a:t>thỏa</a:t>
                </a:r>
                <a:r>
                  <a:rPr lang="en-US" sz="2000" dirty="0" smtClean="0">
                    <a:latin typeface="Barlow Condensed" panose="020B0604020202020204" charset="0"/>
                  </a:rPr>
                  <a:t> điều </a:t>
                </a:r>
                <a:r>
                  <a:rPr lang="en-US" sz="2000" dirty="0" err="1" smtClean="0">
                    <a:latin typeface="Barlow Condensed" panose="020B0604020202020204" charset="0"/>
                  </a:rPr>
                  <a:t>kiện</a:t>
                </a:r>
                <a:r>
                  <a:rPr lang="en-US" sz="2000" dirty="0" smtClean="0">
                    <a:latin typeface="Barlow Condensed" panose="020B0604020202020204" charset="0"/>
                  </a:rPr>
                  <a:t> F</a:t>
                </a:r>
                <a:br>
                  <a:rPr lang="en-US" sz="2000" dirty="0" smtClean="0">
                    <a:latin typeface="Barlow Condensed" panose="020B0604020202020204" charset="0"/>
                  </a:rPr>
                </a:br>
                <a:r>
                  <a:rPr lang="en-US" sz="2000" dirty="0" err="1" smtClean="0">
                    <a:latin typeface="Barlow Condensed" panose="020B0604020202020204" charset="0"/>
                  </a:rPr>
                  <a:t>của</a:t>
                </a:r>
                <a:r>
                  <a:rPr lang="en-US" sz="2000" dirty="0" smtClean="0">
                    <a:latin typeface="Barlow Condensed" panose="020B0604020202020204" charset="0"/>
                  </a:rPr>
                  <a:t> </a:t>
                </a:r>
                <a:r>
                  <a:rPr lang="en-US" sz="2000" dirty="0" err="1" smtClean="0">
                    <a:latin typeface="Barlow Condensed" panose="020B0604020202020204" charset="0"/>
                  </a:rPr>
                  <a:t>tích</a:t>
                </a:r>
                <a:r>
                  <a:rPr lang="en-US" sz="2000" dirty="0" smtClean="0">
                    <a:latin typeface="Barlow Condensed" panose="020B0604020202020204" charset="0"/>
                  </a:rPr>
                  <a:t> </a:t>
                </a:r>
                <a:r>
                  <a:rPr lang="en-US" sz="2000" dirty="0" err="1" smtClean="0">
                    <a:latin typeface="Barlow Condensed" panose="020B0604020202020204" charset="0"/>
                  </a:rPr>
                  <a:t>descarte</a:t>
                </a:r>
                <a:r>
                  <a:rPr lang="en-US" sz="2000" dirty="0" smtClean="0">
                    <a:latin typeface="Barlow Condensed" panose="020B0604020202020204" charset="0"/>
                  </a:rPr>
                  <a:t> </a:t>
                </a:r>
                <a:r>
                  <a:rPr lang="en-US" sz="2000" dirty="0" err="1" smtClean="0">
                    <a:latin typeface="Barlow Condensed" panose="020B0604020202020204" charset="0"/>
                  </a:rPr>
                  <a:t>hai</a:t>
                </a:r>
                <a:r>
                  <a:rPr lang="en-US" sz="2000" dirty="0" smtClean="0">
                    <a:latin typeface="Barlow Condensed" panose="020B0604020202020204" charset="0"/>
                  </a:rPr>
                  <a:t> </a:t>
                </a:r>
                <a:r>
                  <a:rPr lang="en-US" sz="2000" dirty="0" err="1" smtClean="0">
                    <a:latin typeface="Barlow Condensed" panose="020B0604020202020204" charset="0"/>
                  </a:rPr>
                  <a:t>quan</a:t>
                </a:r>
                <a:r>
                  <a:rPr lang="en-US" sz="2000" dirty="0" smtClean="0">
                    <a:latin typeface="Barlow Condensed" panose="020B0604020202020204" charset="0"/>
                  </a:rPr>
                  <a:t> </a:t>
                </a:r>
                <a:r>
                  <a:rPr lang="en-US" sz="2000" dirty="0" err="1" smtClean="0">
                    <a:latin typeface="Barlow Condensed" panose="020B0604020202020204" charset="0"/>
                  </a:rPr>
                  <a:t>hệ</a:t>
                </a:r>
                <a:r>
                  <a:rPr lang="en-US" sz="2000" dirty="0" smtClean="0">
                    <a:latin typeface="Barlow Condensed" panose="020B0604020202020204" charset="0"/>
                  </a:rPr>
                  <a:t> R </a:t>
                </a:r>
                <a:r>
                  <a:rPr lang="en-US" sz="2000" dirty="0" err="1" smtClean="0">
                    <a:latin typeface="Barlow Condensed" panose="020B0604020202020204" charset="0"/>
                  </a:rPr>
                  <a:t>và</a:t>
                </a:r>
                <a:r>
                  <a:rPr lang="en-US" sz="2000" dirty="0" smtClean="0">
                    <a:latin typeface="Barlow Condensed" panose="020B0604020202020204" charset="0"/>
                  </a:rPr>
                  <a:t> S.</a:t>
                </a:r>
              </a:p>
              <a:p>
                <a:pPr marL="0" marR="0" lvl="0" indent="0" algn="just" rtl="0">
                  <a:lnSpc>
                    <a:spcPct val="100000"/>
                  </a:lnSpc>
                  <a:spcBef>
                    <a:spcPts val="0"/>
                  </a:spcBef>
                  <a:spcAft>
                    <a:spcPts val="0"/>
                  </a:spcAft>
                  <a:buNone/>
                </a:pPr>
                <a:endParaRPr lang="en-US" sz="2000" dirty="0" smtClean="0">
                  <a:latin typeface="Barlow Condensed" panose="020B0604020202020204" charset="0"/>
                </a:endParaRPr>
              </a:p>
              <a:p>
                <a:pPr lvl="0" algn="just"/>
                <a:r>
                  <a:rPr lang="en-US" sz="2000" dirty="0" smtClean="0">
                    <a:latin typeface="Barlow Condensed" panose="020B0604020202020204" charset="0"/>
                  </a:rPr>
                  <a:t>F là </a:t>
                </a:r>
                <a:r>
                  <a:rPr lang="en-US" sz="2000" dirty="0" err="1" smtClean="0">
                    <a:latin typeface="Barlow Condensed" panose="020B0604020202020204" charset="0"/>
                  </a:rPr>
                  <a:t>phép</a:t>
                </a:r>
                <a:r>
                  <a:rPr lang="en-US" sz="2000" dirty="0" smtClean="0">
                    <a:latin typeface="Barlow Condensed" panose="020B0604020202020204" charset="0"/>
                  </a:rPr>
                  <a:t> so </a:t>
                </a:r>
                <a:r>
                  <a:rPr lang="en-US" sz="2000" dirty="0" err="1" smtClean="0">
                    <a:latin typeface="Barlow Condensed" panose="020B0604020202020204" charset="0"/>
                  </a:rPr>
                  <a:t>sánh</a:t>
                </a:r>
                <a:r>
                  <a:rPr lang="en-US" sz="2000" dirty="0" smtClean="0">
                    <a:latin typeface="Barlow Condensed" panose="020B0604020202020204" charset="0"/>
                  </a:rPr>
                  <a:t> </a:t>
                </a:r>
                <a14:m>
                  <m:oMath xmlns:m="http://schemas.openxmlformats.org/officeDocument/2006/math">
                    <m:r>
                      <a:rPr lang="en-US" sz="2000" i="1">
                        <a:latin typeface="Cambria Math" panose="02040503050406030204" pitchFamily="18" charset="0"/>
                      </a:rPr>
                      <m:t>&lt;, ≤, &gt;, ≥, =, ≠</m:t>
                    </m:r>
                  </m:oMath>
                </a14:m>
                <a:r>
                  <a:rPr lang="en-US" sz="2000" dirty="0" smtClean="0">
                    <a:latin typeface="Barlow Condensed" panose="020B0604020202020204" charset="0"/>
                  </a:rPr>
                  <a:t> </a:t>
                </a:r>
                <a:r>
                  <a:rPr lang="en-US" sz="2000" dirty="0" err="1" smtClean="0">
                    <a:latin typeface="Barlow Condensed" panose="020B0604020202020204" charset="0"/>
                  </a:rPr>
                  <a:t>các</a:t>
                </a:r>
                <a:r>
                  <a:rPr lang="en-US" sz="2000" dirty="0" smtClean="0">
                    <a:latin typeface="Barlow Condensed" panose="020B0604020202020204" charset="0"/>
                  </a:rPr>
                  <a:t> </a:t>
                </a:r>
                <a:r>
                  <a:rPr lang="en-US" sz="2000" dirty="0" err="1" smtClean="0">
                    <a:latin typeface="Barlow Condensed" panose="020B0604020202020204" charset="0"/>
                  </a:rPr>
                  <a:t>thuộc</a:t>
                </a:r>
                <a:r>
                  <a:rPr lang="en-US" sz="2000" dirty="0" smtClean="0">
                    <a:latin typeface="Barlow Condensed" panose="020B0604020202020204" charset="0"/>
                  </a:rPr>
                  <a:t> </a:t>
                </a:r>
                <a:r>
                  <a:rPr lang="en-US" sz="2000" dirty="0" err="1" smtClean="0">
                    <a:latin typeface="Barlow Condensed" panose="020B0604020202020204" charset="0"/>
                  </a:rPr>
                  <a:t>tính</a:t>
                </a:r>
                <a:r>
                  <a:rPr lang="en-US" sz="2000" dirty="0" smtClean="0">
                    <a:latin typeface="Barlow Condensed" panose="020B0604020202020204" charset="0"/>
                  </a:rPr>
                  <a:t> trong R </a:t>
                </a:r>
                <a:r>
                  <a:rPr lang="en-US" sz="2000" dirty="0" err="1" smtClean="0">
                    <a:latin typeface="Barlow Condensed" panose="020B0604020202020204" charset="0"/>
                  </a:rPr>
                  <a:t>hoặc</a:t>
                </a:r>
                <a:r>
                  <a:rPr lang="en-US" sz="2000" dirty="0" smtClean="0">
                    <a:latin typeface="Barlow Condensed" panose="020B0604020202020204" charset="0"/>
                  </a:rPr>
                  <a:t> S.</a:t>
                </a:r>
              </a:p>
            </p:txBody>
          </p:sp>
        </mc:Choice>
        <mc:Fallback xmlns="">
          <p:sp>
            <p:nvSpPr>
              <p:cNvPr id="5" name="Google Shape;446;p42"/>
              <p:cNvSpPr txBox="1">
                <a:spLocks noRot="1" noChangeAspect="1" noMove="1" noResize="1" noEditPoints="1" noAdjustHandles="1" noChangeArrowheads="1" noChangeShapeType="1" noTextEdit="1"/>
              </p:cNvSpPr>
              <p:nvPr/>
            </p:nvSpPr>
            <p:spPr>
              <a:xfrm>
                <a:off x="459921" y="1609726"/>
                <a:ext cx="6191252" cy="2262246"/>
              </a:xfrm>
              <a:prstGeom prst="rect">
                <a:avLst/>
              </a:prstGeom>
              <a:blipFill>
                <a:blip r:embed="rId3"/>
                <a:stretch>
                  <a:fillRect l="-984" r="-984"/>
                </a:stretch>
              </a:blipFill>
              <a:ln>
                <a:noFill/>
              </a:ln>
            </p:spPr>
            <p:txBody>
              <a:bodyPr/>
              <a:lstStyle/>
              <a:p>
                <a:r>
                  <a:rPr lang="en-US">
                    <a:noFill/>
                  </a:rPr>
                  <a:t> </a:t>
                </a:r>
              </a:p>
            </p:txBody>
          </p:sp>
        </mc:Fallback>
      </mc:AlternateContent>
      <p:pic>
        <p:nvPicPr>
          <p:cNvPr id="6" name="Picture 5"/>
          <p:cNvPicPr>
            <a:picLocks noChangeAspect="1"/>
          </p:cNvPicPr>
          <p:nvPr/>
        </p:nvPicPr>
        <p:blipFill rotWithShape="1">
          <a:blip r:embed="rId4"/>
          <a:srcRect b="7036"/>
          <a:stretch/>
        </p:blipFill>
        <p:spPr>
          <a:xfrm>
            <a:off x="1445412" y="996700"/>
            <a:ext cx="4220269" cy="6130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0"/>
          <p:cNvSpPr txBox="1"/>
          <p:nvPr/>
        </p:nvSpPr>
        <p:spPr>
          <a:xfrm>
            <a:off x="503464" y="234825"/>
            <a:ext cx="6267450" cy="10156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000" b="0" i="0" u="none" strike="noStrike" cap="none" dirty="0" err="1">
                <a:solidFill>
                  <a:srgbClr val="000000"/>
                </a:solidFill>
                <a:latin typeface="Barlow Condensed"/>
                <a:ea typeface="Barlow Condensed"/>
                <a:cs typeface="Barlow Condensed"/>
                <a:sym typeface="Barlow Condensed"/>
              </a:rPr>
              <a:t>Ví</a:t>
            </a:r>
            <a:r>
              <a:rPr lang="en-US" sz="3000" b="0" i="0" u="none" strike="noStrike" cap="none" dirty="0">
                <a:solidFill>
                  <a:srgbClr val="000000"/>
                </a:solidFill>
                <a:latin typeface="Barlow Condensed"/>
                <a:ea typeface="Barlow Condensed"/>
                <a:cs typeface="Barlow Condensed"/>
                <a:sym typeface="Barlow Condensed"/>
              </a:rPr>
              <a:t> </a:t>
            </a:r>
            <a:r>
              <a:rPr lang="en-US" sz="3000" b="0" i="0" u="none" strike="noStrike" cap="none" dirty="0" err="1">
                <a:solidFill>
                  <a:srgbClr val="000000"/>
                </a:solidFill>
                <a:latin typeface="Barlow Condensed"/>
                <a:ea typeface="Barlow Condensed"/>
                <a:cs typeface="Barlow Condensed"/>
                <a:sym typeface="Barlow Condensed"/>
              </a:rPr>
              <a:t>dụ</a:t>
            </a:r>
            <a:r>
              <a:rPr lang="en-US" sz="3000" b="0" i="0" u="none" strike="noStrike" cap="none" dirty="0" smtClean="0">
                <a:solidFill>
                  <a:srgbClr val="000000"/>
                </a:solidFill>
                <a:latin typeface="Barlow Condensed"/>
                <a:ea typeface="Barlow Condensed"/>
                <a:cs typeface="Barlow Condensed"/>
                <a:sym typeface="Barlow Condensed"/>
              </a:rPr>
              <a:t>: </a:t>
            </a:r>
            <a:r>
              <a:rPr lang="en-US" sz="3000" b="0" i="0" u="none" strike="noStrike" cap="none" dirty="0" err="1" smtClean="0">
                <a:solidFill>
                  <a:srgbClr val="000000"/>
                </a:solidFill>
                <a:latin typeface="Barlow Condensed"/>
                <a:ea typeface="Barlow Condensed"/>
                <a:cs typeface="Barlow Condensed"/>
                <a:sym typeface="Barlow Condensed"/>
              </a:rPr>
              <a:t>Bảng</a:t>
            </a:r>
            <a:r>
              <a:rPr lang="en-US" sz="3000" b="0" i="0" u="none" strike="noStrike" cap="none" dirty="0" smtClean="0">
                <a:solidFill>
                  <a:srgbClr val="000000"/>
                </a:solidFill>
                <a:latin typeface="Barlow Condensed"/>
                <a:ea typeface="Barlow Condensed"/>
                <a:cs typeface="Barlow Condensed"/>
                <a:sym typeface="Barlow Condensed"/>
              </a:rPr>
              <a:t> HOADON</a:t>
            </a:r>
            <a:endParaRPr sz="3000" b="0" i="0" u="none" strike="noStrike" cap="none" dirty="0">
              <a:solidFill>
                <a:srgbClr val="000000"/>
              </a:solidFill>
              <a:latin typeface="Barlow Condensed"/>
              <a:ea typeface="Barlow Condensed"/>
              <a:cs typeface="Barlow Condensed"/>
              <a:sym typeface="Barlow Condensed"/>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899617" y="1250488"/>
            <a:ext cx="5475143" cy="2533944"/>
          </a:xfrm>
          <a:prstGeom prst="rect">
            <a:avLst/>
          </a:prstGeom>
        </p:spPr>
      </p:pic>
    </p:spTree>
    <p:extLst>
      <p:ext uri="{BB962C8B-B14F-4D97-AF65-F5344CB8AC3E}">
        <p14:creationId xmlns:p14="http://schemas.microsoft.com/office/powerpoint/2010/main" val="3378741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0"/>
          <p:cNvSpPr txBox="1"/>
          <p:nvPr/>
        </p:nvSpPr>
        <p:spPr>
          <a:xfrm>
            <a:off x="503464" y="234825"/>
            <a:ext cx="6267450" cy="10156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000" b="0" i="0" u="none" strike="noStrike" cap="none" dirty="0" err="1">
                <a:solidFill>
                  <a:srgbClr val="000000"/>
                </a:solidFill>
                <a:latin typeface="Barlow Condensed"/>
                <a:ea typeface="Barlow Condensed"/>
                <a:cs typeface="Barlow Condensed"/>
                <a:sym typeface="Barlow Condensed"/>
              </a:rPr>
              <a:t>Ví</a:t>
            </a:r>
            <a:r>
              <a:rPr lang="en-US" sz="3000" b="0" i="0" u="none" strike="noStrike" cap="none" dirty="0">
                <a:solidFill>
                  <a:srgbClr val="000000"/>
                </a:solidFill>
                <a:latin typeface="Barlow Condensed"/>
                <a:ea typeface="Barlow Condensed"/>
                <a:cs typeface="Barlow Condensed"/>
                <a:sym typeface="Barlow Condensed"/>
              </a:rPr>
              <a:t> </a:t>
            </a:r>
            <a:r>
              <a:rPr lang="en-US" sz="3000" b="0" i="0" u="none" strike="noStrike" cap="none" dirty="0" err="1">
                <a:solidFill>
                  <a:srgbClr val="000000"/>
                </a:solidFill>
                <a:latin typeface="Barlow Condensed"/>
                <a:ea typeface="Barlow Condensed"/>
                <a:cs typeface="Barlow Condensed"/>
                <a:sym typeface="Barlow Condensed"/>
              </a:rPr>
              <a:t>dụ</a:t>
            </a:r>
            <a:r>
              <a:rPr lang="en-US" sz="3000" b="0" i="0" u="none" strike="noStrike" cap="none" dirty="0" smtClean="0">
                <a:solidFill>
                  <a:srgbClr val="000000"/>
                </a:solidFill>
                <a:latin typeface="Barlow Condensed"/>
                <a:ea typeface="Barlow Condensed"/>
                <a:cs typeface="Barlow Condensed"/>
                <a:sym typeface="Barlow Condensed"/>
              </a:rPr>
              <a:t>: </a:t>
            </a:r>
            <a:r>
              <a:rPr lang="en-US" sz="3000" b="0" i="0" u="none" strike="noStrike" cap="none" dirty="0" err="1" smtClean="0">
                <a:solidFill>
                  <a:srgbClr val="000000"/>
                </a:solidFill>
                <a:latin typeface="Barlow Condensed"/>
                <a:ea typeface="Barlow Condensed"/>
                <a:cs typeface="Barlow Condensed"/>
                <a:sym typeface="Barlow Condensed"/>
              </a:rPr>
              <a:t>Bảng</a:t>
            </a:r>
            <a:r>
              <a:rPr lang="en-US" sz="3000" b="0" i="0" u="none" strike="noStrike" cap="none" dirty="0" smtClean="0">
                <a:solidFill>
                  <a:srgbClr val="000000"/>
                </a:solidFill>
                <a:latin typeface="Barlow Condensed"/>
                <a:ea typeface="Barlow Condensed"/>
                <a:cs typeface="Barlow Condensed"/>
                <a:sym typeface="Barlow Condensed"/>
              </a:rPr>
              <a:t> KHACHHANG</a:t>
            </a:r>
            <a:endParaRPr sz="3000" b="0" i="0" u="none" strike="noStrike" cap="none" dirty="0">
              <a:solidFill>
                <a:srgbClr val="000000"/>
              </a:solidFill>
              <a:latin typeface="Barlow Condensed"/>
              <a:ea typeface="Barlow Condensed"/>
              <a:cs typeface="Barlow Condensed"/>
              <a:sym typeface="Barlow Condensed"/>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292851" y="1250488"/>
            <a:ext cx="6373288" cy="2014800"/>
          </a:xfrm>
          <a:prstGeom prst="rect">
            <a:avLst/>
          </a:prstGeom>
        </p:spPr>
      </p:pic>
    </p:spTree>
    <p:extLst>
      <p:ext uri="{BB962C8B-B14F-4D97-AF65-F5344CB8AC3E}">
        <p14:creationId xmlns:p14="http://schemas.microsoft.com/office/powerpoint/2010/main" val="305551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76274" y="659052"/>
            <a:ext cx="5762625" cy="385493"/>
          </a:xfrm>
          <a:prstGeom prst="rect">
            <a:avLst/>
          </a:prstGeom>
        </p:spPr>
      </p:pic>
      <p:grpSp>
        <p:nvGrpSpPr>
          <p:cNvPr id="13" name="Group 12"/>
          <p:cNvGrpSpPr/>
          <p:nvPr/>
        </p:nvGrpSpPr>
        <p:grpSpPr>
          <a:xfrm>
            <a:off x="111160" y="1273145"/>
            <a:ext cx="6537291" cy="2877243"/>
            <a:chOff x="281940" y="1273145"/>
            <a:chExt cx="7147560" cy="2889280"/>
          </a:xfrm>
        </p:grpSpPr>
        <p:pic>
          <p:nvPicPr>
            <p:cNvPr id="14" name="Picture 13"/>
            <p:cNvPicPr/>
            <p:nvPr/>
          </p:nvPicPr>
          <p:blipFill rotWithShape="1">
            <a:blip r:embed="rId4">
              <a:extLst>
                <a:ext uri="{28A0092B-C50C-407E-A947-70E740481C1C}">
                  <a14:useLocalDpi xmlns:a14="http://schemas.microsoft.com/office/drawing/2010/main" val="0"/>
                </a:ext>
              </a:extLst>
            </a:blip>
            <a:srcRect r="88047"/>
            <a:stretch/>
          </p:blipFill>
          <p:spPr>
            <a:xfrm>
              <a:off x="281940" y="1273145"/>
              <a:ext cx="1384935" cy="2889280"/>
            </a:xfrm>
            <a:prstGeom prst="rect">
              <a:avLst/>
            </a:prstGeom>
          </p:spPr>
        </p:pic>
        <p:pic>
          <p:nvPicPr>
            <p:cNvPr id="15" name="Picture 14"/>
            <p:cNvPicPr/>
            <p:nvPr/>
          </p:nvPicPr>
          <p:blipFill rotWithShape="1">
            <a:blip r:embed="rId4">
              <a:extLst>
                <a:ext uri="{28A0092B-C50C-407E-A947-70E740481C1C}">
                  <a14:useLocalDpi xmlns:a14="http://schemas.microsoft.com/office/drawing/2010/main" val="0"/>
                </a:ext>
              </a:extLst>
            </a:blip>
            <a:srcRect l="19157" r="68880"/>
            <a:stretch/>
          </p:blipFill>
          <p:spPr>
            <a:xfrm>
              <a:off x="1666875" y="1273145"/>
              <a:ext cx="1400176" cy="2889280"/>
            </a:xfrm>
            <a:prstGeom prst="rect">
              <a:avLst/>
            </a:prstGeom>
          </p:spPr>
        </p:pic>
        <p:pic>
          <p:nvPicPr>
            <p:cNvPr id="16" name="Picture 15"/>
            <p:cNvPicPr/>
            <p:nvPr/>
          </p:nvPicPr>
          <p:blipFill rotWithShape="1">
            <a:blip r:embed="rId4">
              <a:extLst>
                <a:ext uri="{28A0092B-C50C-407E-A947-70E740481C1C}">
                  <a14:useLocalDpi xmlns:a14="http://schemas.microsoft.com/office/drawing/2010/main" val="0"/>
                </a:ext>
              </a:extLst>
            </a:blip>
            <a:srcRect l="34375" r="55616"/>
            <a:stretch/>
          </p:blipFill>
          <p:spPr>
            <a:xfrm>
              <a:off x="3067051" y="1273145"/>
              <a:ext cx="1171575" cy="2889280"/>
            </a:xfrm>
            <a:prstGeom prst="rect">
              <a:avLst/>
            </a:prstGeom>
          </p:spPr>
        </p:pic>
        <p:pic>
          <p:nvPicPr>
            <p:cNvPr id="17" name="Picture 16"/>
            <p:cNvPicPr/>
            <p:nvPr/>
          </p:nvPicPr>
          <p:blipFill rotWithShape="1">
            <a:blip r:embed="rId4">
              <a:extLst>
                <a:ext uri="{28A0092B-C50C-407E-A947-70E740481C1C}">
                  <a14:useLocalDpi xmlns:a14="http://schemas.microsoft.com/office/drawing/2010/main" val="0"/>
                </a:ext>
              </a:extLst>
            </a:blip>
            <a:srcRect l="47315" r="48372"/>
            <a:stretch/>
          </p:blipFill>
          <p:spPr>
            <a:xfrm>
              <a:off x="4199573" y="1273145"/>
              <a:ext cx="504826" cy="2889280"/>
            </a:xfrm>
            <a:prstGeom prst="rect">
              <a:avLst/>
            </a:prstGeom>
          </p:spPr>
        </p:pic>
        <p:pic>
          <p:nvPicPr>
            <p:cNvPr id="18" name="Picture 17"/>
            <p:cNvPicPr/>
            <p:nvPr/>
          </p:nvPicPr>
          <p:blipFill rotWithShape="1">
            <a:blip r:embed="rId4">
              <a:extLst>
                <a:ext uri="{28A0092B-C50C-407E-A947-70E740481C1C}">
                  <a14:useLocalDpi xmlns:a14="http://schemas.microsoft.com/office/drawing/2010/main" val="0"/>
                </a:ext>
              </a:extLst>
            </a:blip>
            <a:srcRect l="65625" r="22412"/>
            <a:stretch/>
          </p:blipFill>
          <p:spPr>
            <a:xfrm>
              <a:off x="4704399" y="1273145"/>
              <a:ext cx="1400175" cy="2889280"/>
            </a:xfrm>
            <a:prstGeom prst="rect">
              <a:avLst/>
            </a:prstGeom>
          </p:spPr>
        </p:pic>
        <p:pic>
          <p:nvPicPr>
            <p:cNvPr id="19" name="Picture 18"/>
            <p:cNvPicPr/>
            <p:nvPr/>
          </p:nvPicPr>
          <p:blipFill rotWithShape="1">
            <a:blip r:embed="rId4">
              <a:extLst>
                <a:ext uri="{28A0092B-C50C-407E-A947-70E740481C1C}">
                  <a14:useLocalDpi xmlns:a14="http://schemas.microsoft.com/office/drawing/2010/main" val="0"/>
                </a:ext>
              </a:extLst>
            </a:blip>
            <a:srcRect l="84180" r="4508"/>
            <a:stretch/>
          </p:blipFill>
          <p:spPr>
            <a:xfrm>
              <a:off x="6105525" y="1273145"/>
              <a:ext cx="1323975" cy="2889280"/>
            </a:xfrm>
            <a:prstGeom prst="rect">
              <a:avLst/>
            </a:prstGeom>
          </p:spPr>
        </p:pic>
      </p:grpSp>
    </p:spTree>
    <p:extLst>
      <p:ext uri="{BB962C8B-B14F-4D97-AF65-F5344CB8AC3E}">
        <p14:creationId xmlns:p14="http://schemas.microsoft.com/office/powerpoint/2010/main" val="158139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85750" y="367140"/>
                <a:ext cx="6019800" cy="7028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𝛱</m:t>
                          </m:r>
                        </m:e>
                        <m:sub>
                          <m:r>
                            <a:rPr lang="en-US" sz="1900" i="1">
                              <a:latin typeface="Cambria Math" panose="02040503050406030204" pitchFamily="18" charset="0"/>
                            </a:rPr>
                            <m:t>𝑆𝑂𝐻𝐷</m:t>
                          </m:r>
                          <m:r>
                            <a:rPr lang="en-US" sz="1900" i="1">
                              <a:latin typeface="Cambria Math" panose="02040503050406030204" pitchFamily="18" charset="0"/>
                            </a:rPr>
                            <m:t>,</m:t>
                          </m:r>
                          <m:r>
                            <a:rPr lang="en-US" sz="1900" i="1">
                              <a:latin typeface="Cambria Math" panose="02040503050406030204" pitchFamily="18" charset="0"/>
                            </a:rPr>
                            <m:t>𝑁𝐺𝐻𝐷</m:t>
                          </m:r>
                          <m:r>
                            <a:rPr lang="en-US" sz="1900" i="1">
                              <a:latin typeface="Cambria Math" panose="02040503050406030204" pitchFamily="18" charset="0"/>
                            </a:rPr>
                            <m:t>,</m:t>
                          </m:r>
                          <m:r>
                            <a:rPr lang="en-US" sz="1900" i="1">
                              <a:latin typeface="Cambria Math" panose="02040503050406030204" pitchFamily="18" charset="0"/>
                            </a:rPr>
                            <m:t>𝑀𝐴𝐾𝐻</m:t>
                          </m:r>
                          <m:r>
                            <a:rPr lang="en-US" sz="1900" i="1">
                              <a:latin typeface="Cambria Math" panose="02040503050406030204" pitchFamily="18" charset="0"/>
                            </a:rPr>
                            <m:t>,</m:t>
                          </m:r>
                          <m:r>
                            <a:rPr lang="en-US" sz="1900" i="1">
                              <a:latin typeface="Cambria Math" panose="02040503050406030204" pitchFamily="18" charset="0"/>
                            </a:rPr>
                            <m:t>𝑀𝐴𝑁𝑉</m:t>
                          </m:r>
                          <m:r>
                            <a:rPr lang="en-US" sz="1900" i="1">
                              <a:latin typeface="Cambria Math" panose="02040503050406030204" pitchFamily="18" charset="0"/>
                            </a:rPr>
                            <m:t>,</m:t>
                          </m:r>
                          <m:r>
                            <a:rPr lang="en-US" sz="1900" i="1">
                              <a:latin typeface="Cambria Math" panose="02040503050406030204" pitchFamily="18" charset="0"/>
                            </a:rPr>
                            <m:t>𝑇𝑅𝐼𝐺𝐼𝐴</m:t>
                          </m:r>
                        </m:sub>
                      </m:sSub>
                      <m:d>
                        <m:dPr>
                          <m:ctrlPr>
                            <a:rPr lang="en-US" sz="1900" i="1">
                              <a:latin typeface="Cambria Math" panose="02040503050406030204" pitchFamily="18" charset="0"/>
                            </a:rPr>
                          </m:ctrlPr>
                        </m:dPr>
                        <m:e>
                          <m:r>
                            <a:rPr lang="en-US" sz="1900" i="1">
                              <a:latin typeface="Cambria Math" panose="02040503050406030204" pitchFamily="18" charset="0"/>
                            </a:rPr>
                            <m:t>𝐻𝑂𝐴𝐷𝑂𝑁</m:t>
                          </m:r>
                        </m:e>
                      </m:d>
                      <m:r>
                        <a:rPr lang="en-US" sz="1900" i="1">
                          <a:latin typeface="Cambria Math" panose="02040503050406030204" pitchFamily="18" charset="0"/>
                        </a:rPr>
                        <m:t>  </m:t>
                      </m:r>
                      <m:r>
                        <a:rPr lang="en-US" sz="1900" i="1">
                          <a:latin typeface="Cambria Math" panose="02040503050406030204" pitchFamily="18" charset="0"/>
                        </a:rPr>
                        <m:t>𝑋</m:t>
                      </m:r>
                    </m:oMath>
                  </m:oMathPara>
                </a14:m>
                <a:endParaRPr lang="en-US" sz="1900" dirty="0">
                  <a:latin typeface="Barlow Condensed" panose="020B060402020202020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1900" i="1">
                          <a:latin typeface="Cambria Math" panose="02040503050406030204" pitchFamily="18" charset="0"/>
                        </a:rPr>
                        <m:t> </m:t>
                      </m:r>
                      <m:sSub>
                        <m:sSubPr>
                          <m:ctrlPr>
                            <a:rPr lang="en-US" sz="1900" i="1">
                              <a:latin typeface="Cambria Math" panose="02040503050406030204" pitchFamily="18" charset="0"/>
                            </a:rPr>
                          </m:ctrlPr>
                        </m:sSubPr>
                        <m:e>
                          <m:r>
                            <a:rPr lang="en-US" sz="1900" i="1">
                              <a:latin typeface="Cambria Math" panose="02040503050406030204" pitchFamily="18" charset="0"/>
                            </a:rPr>
                            <m:t>𝛱</m:t>
                          </m:r>
                        </m:e>
                        <m:sub>
                          <m:r>
                            <a:rPr lang="en-US" sz="1900" i="1">
                              <a:latin typeface="Cambria Math" panose="02040503050406030204" pitchFamily="18" charset="0"/>
                            </a:rPr>
                            <m:t>𝑀𝐴𝐾𝐻</m:t>
                          </m:r>
                          <m:r>
                            <a:rPr lang="en-US" sz="1900" i="1">
                              <a:latin typeface="Cambria Math" panose="02040503050406030204" pitchFamily="18" charset="0"/>
                            </a:rPr>
                            <m:t>,</m:t>
                          </m:r>
                          <m:r>
                            <a:rPr lang="en-US" sz="1900" i="1">
                              <a:latin typeface="Cambria Math" panose="02040503050406030204" pitchFamily="18" charset="0"/>
                            </a:rPr>
                            <m:t>𝐻𝑂𝑇𝐸𝑁</m:t>
                          </m:r>
                          <m:r>
                            <a:rPr lang="en-US" sz="1900" i="1">
                              <a:latin typeface="Cambria Math" panose="02040503050406030204" pitchFamily="18" charset="0"/>
                            </a:rPr>
                            <m:t>,</m:t>
                          </m:r>
                          <m:r>
                            <a:rPr lang="en-US" sz="1900" i="1">
                              <a:latin typeface="Cambria Math" panose="02040503050406030204" pitchFamily="18" charset="0"/>
                            </a:rPr>
                            <m:t>𝐷𝐶𝐻𝐼</m:t>
                          </m:r>
                          <m:r>
                            <a:rPr lang="en-US" sz="1900" i="1">
                              <a:latin typeface="Cambria Math" panose="02040503050406030204" pitchFamily="18" charset="0"/>
                            </a:rPr>
                            <m:t>,</m:t>
                          </m:r>
                          <m:r>
                            <a:rPr lang="en-US" sz="1900" i="1">
                              <a:latin typeface="Cambria Math" panose="02040503050406030204" pitchFamily="18" charset="0"/>
                            </a:rPr>
                            <m:t>𝑆𝑂𝐷𝑇</m:t>
                          </m:r>
                          <m:r>
                            <a:rPr lang="en-US" sz="1900" i="1">
                              <a:latin typeface="Cambria Math" panose="02040503050406030204" pitchFamily="18" charset="0"/>
                            </a:rPr>
                            <m:t>,</m:t>
                          </m:r>
                          <m:r>
                            <a:rPr lang="en-US" sz="1900" i="1">
                              <a:latin typeface="Cambria Math" panose="02040503050406030204" pitchFamily="18" charset="0"/>
                            </a:rPr>
                            <m:t>𝑁𝐺𝑆𝐼𝑁𝐻</m:t>
                          </m:r>
                          <m:r>
                            <a:rPr lang="en-US" sz="1900" i="1">
                              <a:latin typeface="Cambria Math" panose="02040503050406030204" pitchFamily="18" charset="0"/>
                            </a:rPr>
                            <m:t>,</m:t>
                          </m:r>
                          <m:r>
                            <a:rPr lang="en-US" sz="1900" i="1">
                              <a:latin typeface="Cambria Math" panose="02040503050406030204" pitchFamily="18" charset="0"/>
                            </a:rPr>
                            <m:t>𝐷𝑂𝐴𝑁𝐻𝑆𝑂</m:t>
                          </m:r>
                          <m:r>
                            <a:rPr lang="en-US" sz="1900" i="1">
                              <a:latin typeface="Cambria Math" panose="02040503050406030204" pitchFamily="18" charset="0"/>
                            </a:rPr>
                            <m:t>,</m:t>
                          </m:r>
                          <m:r>
                            <a:rPr lang="en-US" sz="1900" i="1">
                              <a:latin typeface="Cambria Math" panose="02040503050406030204" pitchFamily="18" charset="0"/>
                            </a:rPr>
                            <m:t>𝑁𝐺𝐷𝐾</m:t>
                          </m:r>
                        </m:sub>
                      </m:sSub>
                      <m:d>
                        <m:dPr>
                          <m:ctrlPr>
                            <a:rPr lang="en-US" sz="1900" i="1">
                              <a:latin typeface="Cambria Math" panose="02040503050406030204" pitchFamily="18" charset="0"/>
                            </a:rPr>
                          </m:ctrlPr>
                        </m:dPr>
                        <m:e>
                          <m:r>
                            <a:rPr lang="en-US" sz="1900" i="1">
                              <a:latin typeface="Cambria Math" panose="02040503050406030204" pitchFamily="18" charset="0"/>
                            </a:rPr>
                            <m:t>𝐾𝐻𝐴𝐶𝐻𝐻𝐴𝑁𝐺</m:t>
                          </m:r>
                        </m:e>
                      </m:d>
                    </m:oMath>
                  </m:oMathPara>
                </a14:m>
                <a:endParaRPr lang="en-US" sz="1900" dirty="0">
                  <a:latin typeface="Barlow Condensed" panose="020B0604020202020204"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285750" y="367140"/>
                <a:ext cx="6019800" cy="702885"/>
              </a:xfrm>
              <a:prstGeom prst="rect">
                <a:avLst/>
              </a:prstGeom>
              <a:blipFill>
                <a:blip r:embed="rId3"/>
                <a:stretch>
                  <a:fillRect r="-4559"/>
                </a:stretch>
              </a:blipFill>
            </p:spPr>
            <p:txBody>
              <a:bodyPr/>
              <a:lstStyle/>
              <a:p>
                <a:r>
                  <a:rPr lang="en-US">
                    <a:noFill/>
                  </a:rPr>
                  <a:t> </a:t>
                </a:r>
              </a:p>
            </p:txBody>
          </p:sp>
        </mc:Fallback>
      </mc:AlternateContent>
      <p:grpSp>
        <p:nvGrpSpPr>
          <p:cNvPr id="3" name="Group 2"/>
          <p:cNvGrpSpPr/>
          <p:nvPr/>
        </p:nvGrpSpPr>
        <p:grpSpPr>
          <a:xfrm>
            <a:off x="101946" y="1199457"/>
            <a:ext cx="6536980" cy="2877243"/>
            <a:chOff x="101945" y="1199457"/>
            <a:chExt cx="7137055" cy="3280064"/>
          </a:xfrm>
        </p:grpSpPr>
        <p:pic>
          <p:nvPicPr>
            <p:cNvPr id="5" name="Picture 4"/>
            <p:cNvPicPr/>
            <p:nvPr/>
          </p:nvPicPr>
          <p:blipFill rotWithShape="1">
            <a:blip r:embed="rId4">
              <a:extLst>
                <a:ext uri="{28A0092B-C50C-407E-A947-70E740481C1C}">
                  <a14:useLocalDpi xmlns:a14="http://schemas.microsoft.com/office/drawing/2010/main" val="0"/>
                </a:ext>
              </a:extLst>
            </a:blip>
            <a:srcRect r="87326"/>
            <a:stretch/>
          </p:blipFill>
          <p:spPr>
            <a:xfrm>
              <a:off x="101945" y="1199457"/>
              <a:ext cx="1479205" cy="3280064"/>
            </a:xfrm>
            <a:prstGeom prst="rect">
              <a:avLst/>
            </a:prstGeom>
          </p:spPr>
        </p:pic>
        <p:pic>
          <p:nvPicPr>
            <p:cNvPr id="6" name="Picture 5"/>
            <p:cNvPicPr/>
            <p:nvPr/>
          </p:nvPicPr>
          <p:blipFill rotWithShape="1">
            <a:blip r:embed="rId4">
              <a:extLst>
                <a:ext uri="{28A0092B-C50C-407E-A947-70E740481C1C}">
                  <a14:useLocalDpi xmlns:a14="http://schemas.microsoft.com/office/drawing/2010/main" val="0"/>
                </a:ext>
              </a:extLst>
            </a:blip>
            <a:srcRect l="19129" r="67970"/>
            <a:stretch/>
          </p:blipFill>
          <p:spPr>
            <a:xfrm>
              <a:off x="1581150" y="1199457"/>
              <a:ext cx="1504950" cy="3280064"/>
            </a:xfrm>
            <a:prstGeom prst="rect">
              <a:avLst/>
            </a:prstGeom>
          </p:spPr>
        </p:pic>
        <p:pic>
          <p:nvPicPr>
            <p:cNvPr id="7" name="Picture 6"/>
            <p:cNvPicPr/>
            <p:nvPr/>
          </p:nvPicPr>
          <p:blipFill rotWithShape="1">
            <a:blip r:embed="rId4">
              <a:extLst>
                <a:ext uri="{28A0092B-C50C-407E-A947-70E740481C1C}">
                  <a14:useLocalDpi xmlns:a14="http://schemas.microsoft.com/office/drawing/2010/main" val="0"/>
                </a:ext>
              </a:extLst>
            </a:blip>
            <a:srcRect l="34479" r="57193"/>
            <a:stretch/>
          </p:blipFill>
          <p:spPr>
            <a:xfrm>
              <a:off x="3086100" y="1199457"/>
              <a:ext cx="971550" cy="3280064"/>
            </a:xfrm>
            <a:prstGeom prst="rect">
              <a:avLst/>
            </a:prstGeom>
          </p:spPr>
        </p:pic>
        <p:pic>
          <p:nvPicPr>
            <p:cNvPr id="8" name="Picture 7"/>
            <p:cNvPicPr/>
            <p:nvPr/>
          </p:nvPicPr>
          <p:blipFill rotWithShape="1">
            <a:blip r:embed="rId4">
              <a:extLst>
                <a:ext uri="{28A0092B-C50C-407E-A947-70E740481C1C}">
                  <a14:useLocalDpi xmlns:a14="http://schemas.microsoft.com/office/drawing/2010/main" val="0"/>
                </a:ext>
              </a:extLst>
            </a:blip>
            <a:srcRect l="46726" r="48375"/>
            <a:stretch/>
          </p:blipFill>
          <p:spPr>
            <a:xfrm>
              <a:off x="4057650" y="1199457"/>
              <a:ext cx="571500" cy="3280064"/>
            </a:xfrm>
            <a:prstGeom prst="rect">
              <a:avLst/>
            </a:prstGeom>
          </p:spPr>
        </p:pic>
        <p:pic>
          <p:nvPicPr>
            <p:cNvPr id="9" name="Picture 8"/>
            <p:cNvPicPr/>
            <p:nvPr/>
          </p:nvPicPr>
          <p:blipFill rotWithShape="1">
            <a:blip r:embed="rId4">
              <a:extLst>
                <a:ext uri="{28A0092B-C50C-407E-A947-70E740481C1C}">
                  <a14:useLocalDpi xmlns:a14="http://schemas.microsoft.com/office/drawing/2010/main" val="0"/>
                </a:ext>
              </a:extLst>
            </a:blip>
            <a:srcRect l="63872" r="25187"/>
            <a:stretch/>
          </p:blipFill>
          <p:spPr>
            <a:xfrm>
              <a:off x="4629150" y="1199457"/>
              <a:ext cx="1276350" cy="3280064"/>
            </a:xfrm>
            <a:prstGeom prst="rect">
              <a:avLst/>
            </a:prstGeom>
          </p:spPr>
        </p:pic>
        <p:pic>
          <p:nvPicPr>
            <p:cNvPr id="10" name="Picture 9"/>
            <p:cNvPicPr/>
            <p:nvPr/>
          </p:nvPicPr>
          <p:blipFill rotWithShape="1">
            <a:blip r:embed="rId4">
              <a:extLst>
                <a:ext uri="{28A0092B-C50C-407E-A947-70E740481C1C}">
                  <a14:useLocalDpi xmlns:a14="http://schemas.microsoft.com/office/drawing/2010/main" val="0"/>
                </a:ext>
              </a:extLst>
            </a:blip>
            <a:srcRect l="81100" r="7470"/>
            <a:stretch/>
          </p:blipFill>
          <p:spPr>
            <a:xfrm>
              <a:off x="5905500" y="1199457"/>
              <a:ext cx="1333500" cy="3280064"/>
            </a:xfrm>
            <a:prstGeom prst="rect">
              <a:avLst/>
            </a:prstGeom>
          </p:spPr>
        </p:pic>
      </p:grpSp>
    </p:spTree>
    <p:extLst>
      <p:ext uri="{BB962C8B-B14F-4D97-AF65-F5344CB8AC3E}">
        <p14:creationId xmlns:p14="http://schemas.microsoft.com/office/powerpoint/2010/main" val="136516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5"/>
          <p:cNvSpPr txBox="1"/>
          <p:nvPr/>
        </p:nvSpPr>
        <p:spPr>
          <a:xfrm>
            <a:off x="459921" y="722412"/>
            <a:ext cx="6071508" cy="1323439"/>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000" b="1" i="0" u="none" strike="noStrike" cap="none" dirty="0" err="1">
                <a:solidFill>
                  <a:srgbClr val="212121"/>
                </a:solidFill>
                <a:latin typeface="Barlow Condensed"/>
                <a:ea typeface="Barlow Condensed"/>
                <a:cs typeface="Barlow Condensed"/>
                <a:sym typeface="Barlow Condensed"/>
              </a:rPr>
              <a:t>Phép</a:t>
            </a:r>
            <a:r>
              <a:rPr lang="en-US" sz="3000" b="1" i="0" u="none" strike="noStrike" cap="none" dirty="0">
                <a:solidFill>
                  <a:srgbClr val="212121"/>
                </a:solidFill>
                <a:latin typeface="Barlow Condensed"/>
                <a:ea typeface="Barlow Condensed"/>
                <a:cs typeface="Barlow Condensed"/>
                <a:sym typeface="Barlow Condensed"/>
              </a:rPr>
              <a:t> </a:t>
            </a:r>
            <a:r>
              <a:rPr lang="en-US" sz="3000" b="1" i="0" u="none" strike="noStrike" cap="none" dirty="0" err="1">
                <a:solidFill>
                  <a:srgbClr val="212121"/>
                </a:solidFill>
                <a:latin typeface="Barlow Condensed"/>
                <a:ea typeface="Barlow Condensed"/>
                <a:cs typeface="Barlow Condensed"/>
                <a:sym typeface="Barlow Condensed"/>
              </a:rPr>
              <a:t>kết</a:t>
            </a:r>
            <a:r>
              <a:rPr lang="en-US" sz="3000" b="1" i="0" u="none" strike="noStrike" cap="none" dirty="0">
                <a:solidFill>
                  <a:srgbClr val="212121"/>
                </a:solidFill>
                <a:latin typeface="Barlow Condensed"/>
                <a:ea typeface="Barlow Condensed"/>
                <a:cs typeface="Barlow Condensed"/>
                <a:sym typeface="Barlow Condensed"/>
              </a:rPr>
              <a:t> </a:t>
            </a:r>
            <a:r>
              <a:rPr lang="en-US" sz="3000" b="1" i="0" u="none" strike="noStrike" cap="none" dirty="0" err="1">
                <a:solidFill>
                  <a:srgbClr val="212121"/>
                </a:solidFill>
                <a:latin typeface="Barlow Condensed"/>
                <a:ea typeface="Barlow Condensed"/>
                <a:cs typeface="Barlow Condensed"/>
                <a:sym typeface="Barlow Condensed"/>
              </a:rPr>
              <a:t>bằng</a:t>
            </a:r>
            <a:r>
              <a:rPr lang="en-US" sz="3000" b="1" i="0" u="none" strike="noStrike" cap="none" dirty="0">
                <a:solidFill>
                  <a:srgbClr val="212121"/>
                </a:solidFill>
                <a:latin typeface="Barlow Condensed"/>
                <a:ea typeface="Barlow Condensed"/>
                <a:cs typeface="Barlow Condensed"/>
                <a:sym typeface="Barlow Condensed"/>
              </a:rPr>
              <a:t> (</a:t>
            </a:r>
            <a:r>
              <a:rPr lang="en-US" sz="3000" b="1" i="0" u="none" strike="noStrike" cap="none" dirty="0" err="1">
                <a:solidFill>
                  <a:srgbClr val="212121"/>
                </a:solidFill>
                <a:latin typeface="Barlow Condensed"/>
                <a:ea typeface="Barlow Condensed"/>
                <a:cs typeface="Barlow Condensed"/>
                <a:sym typeface="Barlow Condensed"/>
              </a:rPr>
              <a:t>equi</a:t>
            </a:r>
            <a:r>
              <a:rPr lang="en-US" sz="3000" b="1" i="0" u="none" strike="noStrike" cap="none" dirty="0">
                <a:solidFill>
                  <a:srgbClr val="212121"/>
                </a:solidFill>
                <a:latin typeface="Barlow Condensed"/>
                <a:ea typeface="Barlow Condensed"/>
                <a:cs typeface="Barlow Condensed"/>
                <a:sym typeface="Barlow Condensed"/>
              </a:rPr>
              <a:t>-join) </a:t>
            </a:r>
            <a:endParaRPr dirty="0"/>
          </a:p>
          <a:p>
            <a:pPr marL="342900" marR="0" lvl="0" indent="-342900" algn="just" rtl="0">
              <a:lnSpc>
                <a:spcPct val="100000"/>
              </a:lnSpc>
              <a:spcBef>
                <a:spcPts val="0"/>
              </a:spcBef>
              <a:spcAft>
                <a:spcPts val="0"/>
              </a:spcAft>
              <a:buClr>
                <a:srgbClr val="000000"/>
              </a:buClr>
              <a:buSzPts val="2500"/>
              <a:buFont typeface="Arial"/>
              <a:buChar char="•"/>
            </a:pPr>
            <a:r>
              <a:rPr lang="en-US" sz="2500" b="0" i="0" u="none" strike="noStrike" cap="none" dirty="0">
                <a:solidFill>
                  <a:srgbClr val="212121"/>
                </a:solidFill>
                <a:latin typeface="Barlow Condensed"/>
                <a:ea typeface="Barlow Condensed"/>
                <a:cs typeface="Barlow Condensed"/>
                <a:sym typeface="Barlow Condensed"/>
              </a:rPr>
              <a:t>EQUI Join: là </a:t>
            </a:r>
            <a:r>
              <a:rPr lang="en-US" sz="2500" b="0" i="0" u="none" strike="noStrike" cap="none" dirty="0" err="1">
                <a:solidFill>
                  <a:srgbClr val="212121"/>
                </a:solidFill>
                <a:latin typeface="Barlow Condensed"/>
                <a:ea typeface="Barlow Condensed"/>
                <a:cs typeface="Barlow Condensed"/>
                <a:sym typeface="Barlow Condensed"/>
              </a:rPr>
              <a:t>khi</a:t>
            </a:r>
            <a:r>
              <a:rPr lang="en-US" sz="2500" b="0" i="0" u="none" strike="noStrike" cap="none" dirty="0">
                <a:solidFill>
                  <a:srgbClr val="212121"/>
                </a:solidFill>
                <a:latin typeface="Barlow Condensed"/>
                <a:ea typeface="Barlow Condensed"/>
                <a:cs typeface="Barlow Condensed"/>
                <a:sym typeface="Barlow Condensed"/>
              </a:rPr>
              <a:t> </a:t>
            </a:r>
            <a:r>
              <a:rPr lang="en-US" sz="2500" b="0" i="0" u="none" strike="noStrike" cap="none" dirty="0" err="1">
                <a:solidFill>
                  <a:srgbClr val="212121"/>
                </a:solidFill>
                <a:latin typeface="Barlow Condensed"/>
                <a:ea typeface="Barlow Condensed"/>
                <a:cs typeface="Barlow Condensed"/>
                <a:sym typeface="Barlow Condensed"/>
              </a:rPr>
              <a:t>thao</a:t>
            </a:r>
            <a:r>
              <a:rPr lang="en-US" sz="2500" b="0" i="0" u="none" strike="noStrike" cap="none" dirty="0">
                <a:solidFill>
                  <a:srgbClr val="212121"/>
                </a:solidFill>
                <a:latin typeface="Barlow Condensed"/>
                <a:ea typeface="Barlow Condensed"/>
                <a:cs typeface="Barlow Condensed"/>
                <a:sym typeface="Barlow Condensed"/>
              </a:rPr>
              <a:t> </a:t>
            </a:r>
            <a:r>
              <a:rPr lang="en-US" sz="2500" b="0" i="0" u="none" strike="noStrike" cap="none" dirty="0" err="1">
                <a:solidFill>
                  <a:srgbClr val="212121"/>
                </a:solidFill>
                <a:latin typeface="Barlow Condensed"/>
                <a:ea typeface="Barlow Condensed"/>
                <a:cs typeface="Barlow Condensed"/>
                <a:sym typeface="Barlow Condensed"/>
              </a:rPr>
              <a:t>tác</a:t>
            </a:r>
            <a:r>
              <a:rPr lang="en-US" sz="2500" b="0" i="0" u="none" strike="noStrike" cap="none" dirty="0">
                <a:solidFill>
                  <a:srgbClr val="212121"/>
                </a:solidFill>
                <a:latin typeface="Barlow Condensed"/>
                <a:ea typeface="Barlow Condensed"/>
                <a:cs typeface="Barlow Condensed"/>
                <a:sym typeface="Barlow Condensed"/>
              </a:rPr>
              <a:t> Theta Join </a:t>
            </a:r>
            <a:r>
              <a:rPr lang="en-US" sz="2500" b="0" i="0" u="none" strike="noStrike" cap="none" dirty="0" err="1">
                <a:solidFill>
                  <a:srgbClr val="212121"/>
                </a:solidFill>
                <a:latin typeface="Barlow Condensed"/>
                <a:ea typeface="Barlow Condensed"/>
                <a:cs typeface="Barlow Condensed"/>
                <a:sym typeface="Barlow Condensed"/>
              </a:rPr>
              <a:t>có</a:t>
            </a:r>
            <a:r>
              <a:rPr lang="en-US" sz="2500" b="0" i="0" u="none" strike="noStrike" cap="none" dirty="0">
                <a:solidFill>
                  <a:srgbClr val="212121"/>
                </a:solidFill>
                <a:latin typeface="Barlow Condensed"/>
                <a:ea typeface="Barlow Condensed"/>
                <a:cs typeface="Barlow Condensed"/>
                <a:sym typeface="Barlow Condensed"/>
              </a:rPr>
              <a:t> </a:t>
            </a:r>
            <a:r>
              <a:rPr lang="en-US" sz="2500" b="0" i="0" u="none" strike="noStrike" cap="none" dirty="0" err="1">
                <a:solidFill>
                  <a:srgbClr val="212121"/>
                </a:solidFill>
                <a:latin typeface="Barlow Condensed"/>
                <a:ea typeface="Barlow Condensed"/>
                <a:cs typeface="Barlow Condensed"/>
                <a:sym typeface="Barlow Condensed"/>
              </a:rPr>
              <a:t>chứa</a:t>
            </a:r>
            <a:r>
              <a:rPr lang="en-US" sz="2500" b="0" i="0" u="none" strike="noStrike" cap="none" dirty="0">
                <a:solidFill>
                  <a:srgbClr val="212121"/>
                </a:solidFill>
                <a:latin typeface="Barlow Condensed"/>
                <a:ea typeface="Barlow Condensed"/>
                <a:cs typeface="Barlow Condensed"/>
                <a:sym typeface="Barlow Condensed"/>
              </a:rPr>
              <a:t> </a:t>
            </a:r>
            <a:r>
              <a:rPr lang="en-US" sz="2500" b="0" i="0" u="none" strike="noStrike" cap="none" dirty="0" err="1">
                <a:solidFill>
                  <a:srgbClr val="212121"/>
                </a:solidFill>
                <a:latin typeface="Barlow Condensed"/>
                <a:ea typeface="Barlow Condensed"/>
                <a:cs typeface="Barlow Condensed"/>
                <a:sym typeface="Barlow Condensed"/>
              </a:rPr>
              <a:t>dấu</a:t>
            </a:r>
            <a:r>
              <a:rPr lang="en-US" sz="2500" b="0" i="0" u="none" strike="noStrike" cap="none" dirty="0">
                <a:solidFill>
                  <a:srgbClr val="212121"/>
                </a:solidFill>
                <a:latin typeface="Barlow Condensed"/>
                <a:ea typeface="Barlow Condensed"/>
                <a:cs typeface="Barlow Condensed"/>
                <a:sym typeface="Barlow Condensed"/>
              </a:rPr>
              <a:t> </a:t>
            </a:r>
            <a:r>
              <a:rPr lang="en-US" sz="2500" b="0" i="0" u="none" strike="noStrike" cap="none" dirty="0" err="1">
                <a:solidFill>
                  <a:srgbClr val="212121"/>
                </a:solidFill>
                <a:latin typeface="Barlow Condensed"/>
                <a:ea typeface="Barlow Condensed"/>
                <a:cs typeface="Barlow Condensed"/>
                <a:sym typeface="Barlow Condensed"/>
              </a:rPr>
              <a:t>bằng</a:t>
            </a:r>
            <a:r>
              <a:rPr lang="en-US" sz="2500" b="0" i="0" u="none" strike="noStrike" cap="none" dirty="0">
                <a:solidFill>
                  <a:srgbClr val="212121"/>
                </a:solidFill>
                <a:latin typeface="Barlow Condensed"/>
                <a:ea typeface="Barlow Condensed"/>
                <a:cs typeface="Barlow Condensed"/>
                <a:sym typeface="Barlow Condensed"/>
              </a:rPr>
              <a:t>.</a:t>
            </a:r>
            <a:endParaRPr dirty="0"/>
          </a:p>
        </p:txBody>
      </p:sp>
      <p:pic>
        <p:nvPicPr>
          <p:cNvPr id="465" name="Google Shape;465;p45"/>
          <p:cNvPicPr preferRelativeResize="0"/>
          <p:nvPr/>
        </p:nvPicPr>
        <p:blipFill rotWithShape="1">
          <a:blip r:embed="rId3">
            <a:alphaModFix/>
          </a:blip>
          <a:srcRect l="4542" t="3063" r="19118" b="2641"/>
          <a:stretch/>
        </p:blipFill>
        <p:spPr>
          <a:xfrm>
            <a:off x="3803196" y="2226826"/>
            <a:ext cx="2962275" cy="2114550"/>
          </a:xfrm>
          <a:prstGeom prst="rect">
            <a:avLst/>
          </a:prstGeom>
          <a:noFill/>
          <a:ln>
            <a:noFill/>
          </a:ln>
        </p:spPr>
      </p:pic>
      <p:pic>
        <p:nvPicPr>
          <p:cNvPr id="4" name="Google Shape;410;p36" descr="Đại số quan hệ trong hệ quản trị cơ sở dữ liệu"/>
          <p:cNvPicPr preferRelativeResize="0"/>
          <p:nvPr/>
        </p:nvPicPr>
        <p:blipFill rotWithShape="1">
          <a:blip r:embed="rId4">
            <a:alphaModFix/>
          </a:blip>
          <a:srcRect l="3718" t="8382" r="4529" b="5491"/>
          <a:stretch/>
        </p:blipFill>
        <p:spPr>
          <a:xfrm>
            <a:off x="240846" y="2226826"/>
            <a:ext cx="3390900" cy="14192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6"/>
          <p:cNvSpPr txBox="1"/>
          <p:nvPr/>
        </p:nvSpPr>
        <p:spPr>
          <a:xfrm>
            <a:off x="525237" y="395504"/>
            <a:ext cx="6017078" cy="170816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000" b="1" i="0" u="none" strike="noStrike" cap="none">
                <a:solidFill>
                  <a:srgbClr val="212121"/>
                </a:solidFill>
                <a:latin typeface="Barlow Condensed"/>
                <a:ea typeface="Barlow Condensed"/>
                <a:cs typeface="Barlow Condensed"/>
                <a:sym typeface="Barlow Condensed"/>
              </a:rPr>
              <a:t>Phép kết tự nhiên (natural-join)</a:t>
            </a:r>
            <a:endParaRPr/>
          </a:p>
          <a:p>
            <a:pPr marL="342900" marR="0" lvl="0" indent="-342900" algn="just" rtl="0">
              <a:lnSpc>
                <a:spcPct val="100000"/>
              </a:lnSpc>
              <a:spcBef>
                <a:spcPts val="0"/>
              </a:spcBef>
              <a:spcAft>
                <a:spcPts val="0"/>
              </a:spcAft>
              <a:buClr>
                <a:srgbClr val="000000"/>
              </a:buClr>
              <a:buSzPts val="2500"/>
              <a:buFont typeface="Arial"/>
              <a:buChar char="•"/>
            </a:pPr>
            <a:r>
              <a:rPr lang="en-US" sz="2500" b="0" i="0" u="none" strike="noStrike" cap="none">
                <a:solidFill>
                  <a:srgbClr val="212121"/>
                </a:solidFill>
                <a:latin typeface="Barlow Condensed"/>
                <a:ea typeface="Barlow Condensed"/>
                <a:cs typeface="Barlow Condensed"/>
                <a:sym typeface="Barlow Condensed"/>
              </a:rPr>
              <a:t>Natural Join: chỉ có thể được thực hiện nếu có một thuộc tính chung giữa các quan hệ. Tên và loại thuộc tính là phải giống nhau. </a:t>
            </a:r>
            <a:endParaRPr/>
          </a:p>
        </p:txBody>
      </p:sp>
      <p:pic>
        <p:nvPicPr>
          <p:cNvPr id="471" name="Google Shape;471;p46"/>
          <p:cNvPicPr preferRelativeResize="0"/>
          <p:nvPr/>
        </p:nvPicPr>
        <p:blipFill rotWithShape="1">
          <a:blip r:embed="rId3">
            <a:alphaModFix/>
          </a:blip>
          <a:srcRect/>
          <a:stretch/>
        </p:blipFill>
        <p:spPr>
          <a:xfrm>
            <a:off x="326571" y="2144482"/>
            <a:ext cx="2343150" cy="2857500"/>
          </a:xfrm>
          <a:prstGeom prst="rect">
            <a:avLst/>
          </a:prstGeom>
          <a:noFill/>
          <a:ln>
            <a:noFill/>
          </a:ln>
        </p:spPr>
      </p:pic>
      <p:pic>
        <p:nvPicPr>
          <p:cNvPr id="472" name="Google Shape;472;p46"/>
          <p:cNvPicPr preferRelativeResize="0"/>
          <p:nvPr/>
        </p:nvPicPr>
        <p:blipFill rotWithShape="1">
          <a:blip r:embed="rId4">
            <a:alphaModFix/>
          </a:blip>
          <a:srcRect/>
          <a:stretch/>
        </p:blipFill>
        <p:spPr>
          <a:xfrm>
            <a:off x="2940504" y="2188026"/>
            <a:ext cx="3590925" cy="23241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6"/>
          <p:cNvSpPr txBox="1"/>
          <p:nvPr/>
        </p:nvSpPr>
        <p:spPr>
          <a:xfrm>
            <a:off x="525237" y="214529"/>
            <a:ext cx="6017078" cy="115707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000" b="1" i="0" u="none" strike="noStrike" cap="none" dirty="0" err="1">
                <a:solidFill>
                  <a:srgbClr val="212121"/>
                </a:solidFill>
                <a:latin typeface="Barlow Condensed"/>
                <a:ea typeface="Barlow Condensed"/>
                <a:cs typeface="Barlow Condensed"/>
                <a:sym typeface="Barlow Condensed"/>
              </a:rPr>
              <a:t>Phép</a:t>
            </a:r>
            <a:r>
              <a:rPr lang="en-US" sz="3000" b="1" i="0" u="none" strike="noStrike" cap="none" dirty="0">
                <a:solidFill>
                  <a:srgbClr val="212121"/>
                </a:solidFill>
                <a:latin typeface="Barlow Condensed"/>
                <a:ea typeface="Barlow Condensed"/>
                <a:cs typeface="Barlow Condensed"/>
                <a:sym typeface="Barlow Condensed"/>
              </a:rPr>
              <a:t> </a:t>
            </a:r>
            <a:r>
              <a:rPr lang="en-US" sz="3000" b="1" i="0" u="none" strike="noStrike" cap="none" dirty="0" err="1">
                <a:solidFill>
                  <a:srgbClr val="212121"/>
                </a:solidFill>
                <a:latin typeface="Barlow Condensed"/>
                <a:ea typeface="Barlow Condensed"/>
                <a:cs typeface="Barlow Condensed"/>
                <a:sym typeface="Barlow Condensed"/>
              </a:rPr>
              <a:t>kết</a:t>
            </a:r>
            <a:r>
              <a:rPr lang="en-US" sz="3000" b="1" i="0" u="none" strike="noStrike" cap="none" dirty="0">
                <a:solidFill>
                  <a:srgbClr val="212121"/>
                </a:solidFill>
                <a:latin typeface="Barlow Condensed"/>
                <a:ea typeface="Barlow Condensed"/>
                <a:cs typeface="Barlow Condensed"/>
                <a:sym typeface="Barlow Condensed"/>
              </a:rPr>
              <a:t> </a:t>
            </a:r>
            <a:r>
              <a:rPr lang="en-US" sz="3000" b="1" i="0" u="none" strike="noStrike" cap="none" dirty="0" err="1" smtClean="0">
                <a:solidFill>
                  <a:srgbClr val="212121"/>
                </a:solidFill>
                <a:latin typeface="Barlow Condensed"/>
                <a:ea typeface="Barlow Condensed"/>
                <a:cs typeface="Barlow Condensed"/>
                <a:sym typeface="Barlow Condensed"/>
              </a:rPr>
              <a:t>nửa</a:t>
            </a:r>
            <a:r>
              <a:rPr lang="en-US" sz="3000" b="1" i="0" u="none" strike="noStrike" cap="none" dirty="0" smtClean="0">
                <a:solidFill>
                  <a:srgbClr val="212121"/>
                </a:solidFill>
                <a:latin typeface="Barlow Condensed"/>
                <a:ea typeface="Barlow Condensed"/>
                <a:cs typeface="Barlow Condensed"/>
                <a:sym typeface="Barlow Condensed"/>
              </a:rPr>
              <a:t> (semi-join      )</a:t>
            </a:r>
            <a:endParaRPr dirty="0"/>
          </a:p>
          <a:p>
            <a:pPr algn="just">
              <a:buSzPts val="2500"/>
            </a:pPr>
            <a:endParaRPr lang="en-US" sz="2000" dirty="0" smtClean="0">
              <a:latin typeface="Barlow Condensed" panose="020B0604020202020204" charset="0"/>
              <a:cs typeface="Times New Roman" panose="02020603050405020304" pitchFamily="18" charset="0"/>
            </a:endParaRPr>
          </a:p>
          <a:p>
            <a:pPr algn="just">
              <a:buSzPts val="2500"/>
            </a:pPr>
            <a:r>
              <a:rPr lang="en-US" sz="2000" dirty="0" err="1" smtClean="0">
                <a:latin typeface="Barlow Condensed" panose="020B0604020202020204" charset="0"/>
                <a:cs typeface="Times New Roman" panose="02020603050405020304" pitchFamily="18" charset="0"/>
              </a:rPr>
              <a:t>Hình</a:t>
            </a:r>
            <a:r>
              <a:rPr lang="en-US" sz="2000" dirty="0" smtClean="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thành</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quan</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hệ</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chứa</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các</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bộ</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của</a:t>
            </a:r>
            <a:r>
              <a:rPr lang="en-US" sz="2000" dirty="0">
                <a:latin typeface="Barlow Condensed" panose="020B0604020202020204" charset="0"/>
                <a:cs typeface="Times New Roman" panose="02020603050405020304" pitchFamily="18" charset="0"/>
              </a:rPr>
              <a:t> </a:t>
            </a:r>
            <a:r>
              <a:rPr lang="en-US" sz="2000" i="1" dirty="0">
                <a:latin typeface="Barlow Condensed" panose="020B0604020202020204" charset="0"/>
                <a:cs typeface="Times New Roman" panose="02020603050405020304" pitchFamily="18" charset="0"/>
              </a:rPr>
              <a:t>R</a:t>
            </a:r>
            <a:r>
              <a:rPr lang="en-US" sz="2000" dirty="0">
                <a:latin typeface="Barlow Condensed" panose="020B0604020202020204" charset="0"/>
                <a:cs typeface="Times New Roman" panose="02020603050405020304" pitchFamily="18" charset="0"/>
              </a:rPr>
              <a:t> </a:t>
            </a:r>
            <a:r>
              <a:rPr lang="en-US" sz="2000" dirty="0" err="1" smtClean="0">
                <a:latin typeface="Barlow Condensed" panose="020B0604020202020204" charset="0"/>
                <a:cs typeface="Times New Roman" panose="02020603050405020304" pitchFamily="18" charset="0"/>
              </a:rPr>
              <a:t>có</a:t>
            </a:r>
            <a:r>
              <a:rPr lang="en-US" sz="2000" dirty="0" smtClean="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thể</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tham</a:t>
            </a:r>
            <a:r>
              <a:rPr lang="en-US" sz="2000" dirty="0">
                <a:latin typeface="Barlow Condensed" panose="020B0604020202020204" charset="0"/>
                <a:cs typeface="Times New Roman" panose="02020603050405020304" pitchFamily="18" charset="0"/>
              </a:rPr>
              <a:t> </a:t>
            </a:r>
            <a:r>
              <a:rPr lang="en-US" sz="2000" dirty="0" err="1" smtClean="0">
                <a:latin typeface="Barlow Condensed" panose="020B0604020202020204" charset="0"/>
                <a:cs typeface="Times New Roman" panose="02020603050405020304" pitchFamily="18" charset="0"/>
              </a:rPr>
              <a:t>gia</a:t>
            </a:r>
            <a:r>
              <a:rPr lang="en-US" sz="2000" dirty="0" smtClean="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kết</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với</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quan</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hệ</a:t>
            </a:r>
            <a:r>
              <a:rPr lang="en-US" sz="2000" dirty="0">
                <a:latin typeface="Barlow Condensed" panose="020B0604020202020204" charset="0"/>
                <a:cs typeface="Times New Roman" panose="02020603050405020304" pitchFamily="18" charset="0"/>
              </a:rPr>
              <a:t> </a:t>
            </a:r>
            <a:r>
              <a:rPr lang="en-US" sz="2000" i="1" dirty="0">
                <a:latin typeface="Barlow Condensed" panose="020B0604020202020204" charset="0"/>
                <a:cs typeface="Times New Roman" panose="02020603050405020304" pitchFamily="18" charset="0"/>
              </a:rPr>
              <a:t>S.</a:t>
            </a:r>
            <a:endParaRPr lang="en-US" sz="2000" dirty="0">
              <a:latin typeface="Barlow Condensed" panose="020B0604020202020204" charset="0"/>
              <a:ea typeface="Calibri" panose="020F0502020204030204" pitchFamily="34" charset="0"/>
              <a:cs typeface="Times New Roman" panose="02020603050405020304" pitchFamily="18" charset="0"/>
            </a:endParaRPr>
          </a:p>
          <a:p>
            <a:pPr marR="0" lvl="0" algn="just" rtl="0">
              <a:lnSpc>
                <a:spcPct val="100000"/>
              </a:lnSpc>
              <a:spcBef>
                <a:spcPts val="0"/>
              </a:spcBef>
              <a:spcAft>
                <a:spcPts val="0"/>
              </a:spcAft>
              <a:buClr>
                <a:srgbClr val="000000"/>
              </a:buClr>
              <a:buSzPts val="2500"/>
            </a:pPr>
            <a:endParaRPr dirty="0"/>
          </a:p>
        </p:txBody>
      </p:sp>
      <p:pic>
        <p:nvPicPr>
          <p:cNvPr id="5" name="Picture 4"/>
          <p:cNvPicPr/>
          <p:nvPr/>
        </p:nvPicPr>
        <p:blipFill rotWithShape="1">
          <a:blip r:embed="rId3"/>
          <a:srcRect l="6559" t="19124" r="90332" b="60946"/>
          <a:stretch/>
        </p:blipFill>
        <p:spPr>
          <a:xfrm>
            <a:off x="4000500" y="361949"/>
            <a:ext cx="257175" cy="276225"/>
          </a:xfrm>
          <a:prstGeom prst="rect">
            <a:avLst/>
          </a:prstGeom>
        </p:spPr>
      </p:pic>
      <p:pic>
        <p:nvPicPr>
          <p:cNvPr id="2" name="Picture 1"/>
          <p:cNvPicPr>
            <a:picLocks noChangeAspect="1"/>
          </p:cNvPicPr>
          <p:nvPr/>
        </p:nvPicPr>
        <p:blipFill rotWithShape="1">
          <a:blip r:embed="rId4"/>
          <a:srcRect t="16754" b="17827"/>
          <a:stretch/>
        </p:blipFill>
        <p:spPr>
          <a:xfrm>
            <a:off x="1997869" y="1462798"/>
            <a:ext cx="3071813" cy="390525"/>
          </a:xfrm>
          <a:prstGeom prst="rect">
            <a:avLst/>
          </a:prstGeom>
        </p:spPr>
      </p:pic>
      <p:pic>
        <p:nvPicPr>
          <p:cNvPr id="8" name="Picture 7"/>
          <p:cNvPicPr/>
          <p:nvPr/>
        </p:nvPicPr>
        <p:blipFill rotWithShape="1">
          <a:blip r:embed="rId5">
            <a:extLst>
              <a:ext uri="{28A0092B-C50C-407E-A947-70E740481C1C}">
                <a14:useLocalDpi xmlns:a14="http://schemas.microsoft.com/office/drawing/2010/main" val="0"/>
              </a:ext>
            </a:extLst>
          </a:blip>
          <a:srcRect l="3711" r="3934" b="6071"/>
          <a:stretch/>
        </p:blipFill>
        <p:spPr>
          <a:xfrm>
            <a:off x="200023" y="2178595"/>
            <a:ext cx="2295526" cy="2408403"/>
          </a:xfrm>
          <a:prstGeom prst="rect">
            <a:avLst/>
          </a:prstGeom>
        </p:spPr>
      </p:pic>
      <p:pic>
        <p:nvPicPr>
          <p:cNvPr id="9" name="Picture 8"/>
          <p:cNvPicPr/>
          <p:nvPr/>
        </p:nvPicPr>
        <p:blipFill rotWithShape="1">
          <a:blip r:embed="rId6">
            <a:extLst>
              <a:ext uri="{28A0092B-C50C-407E-A947-70E740481C1C}">
                <a14:useLocalDpi xmlns:a14="http://schemas.microsoft.com/office/drawing/2010/main" val="0"/>
              </a:ext>
            </a:extLst>
          </a:blip>
          <a:srcRect l="3609" r="3657" b="8475"/>
          <a:stretch/>
        </p:blipFill>
        <p:spPr>
          <a:xfrm>
            <a:off x="2524124" y="2178595"/>
            <a:ext cx="1847851" cy="1627353"/>
          </a:xfrm>
          <a:prstGeom prst="rect">
            <a:avLst/>
          </a:prstGeom>
        </p:spPr>
      </p:pic>
      <p:pic>
        <p:nvPicPr>
          <p:cNvPr id="10" name="Picture 9"/>
          <p:cNvPicPr/>
          <p:nvPr/>
        </p:nvPicPr>
        <p:blipFill rotWithShape="1">
          <a:blip r:embed="rId7">
            <a:extLst>
              <a:ext uri="{28A0092B-C50C-407E-A947-70E740481C1C}">
                <a14:useLocalDpi xmlns:a14="http://schemas.microsoft.com/office/drawing/2010/main" val="0"/>
              </a:ext>
            </a:extLst>
          </a:blip>
          <a:srcRect l="3173" r="3903" b="3548"/>
          <a:stretch/>
        </p:blipFill>
        <p:spPr>
          <a:xfrm>
            <a:off x="4400550" y="2178595"/>
            <a:ext cx="2266950" cy="2589159"/>
          </a:xfrm>
          <a:prstGeom prst="rect">
            <a:avLst/>
          </a:prstGeom>
        </p:spPr>
      </p:pic>
    </p:spTree>
    <p:extLst>
      <p:ext uri="{BB962C8B-B14F-4D97-AF65-F5344CB8AC3E}">
        <p14:creationId xmlns:p14="http://schemas.microsoft.com/office/powerpoint/2010/main" val="168198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8"/>
          <p:cNvSpPr txBox="1"/>
          <p:nvPr/>
        </p:nvSpPr>
        <p:spPr>
          <a:xfrm>
            <a:off x="470806" y="200025"/>
            <a:ext cx="6256564" cy="372668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000" b="1" i="1" u="none" strike="noStrike" cap="none" dirty="0">
                <a:solidFill>
                  <a:srgbClr val="000000"/>
                </a:solidFill>
                <a:latin typeface="Barlow Condensed"/>
                <a:ea typeface="Barlow Condensed"/>
                <a:cs typeface="Barlow Condensed"/>
                <a:sym typeface="Barlow Condensed"/>
              </a:rPr>
              <a:t>Left Outer Join:</a:t>
            </a:r>
            <a:r>
              <a:rPr lang="en-US" sz="3000" b="0" i="0" u="none" strike="noStrike" cap="none" dirty="0">
                <a:solidFill>
                  <a:srgbClr val="000000"/>
                </a:solidFill>
                <a:latin typeface="Barlow Condensed"/>
                <a:ea typeface="Barlow Condensed"/>
                <a:cs typeface="Barlow Condensed"/>
                <a:sym typeface="Barlow Condensed"/>
              </a:rPr>
              <a:t> </a:t>
            </a:r>
            <a:endParaRPr lang="en-US" sz="3000" b="0" i="0" u="none" strike="noStrike" cap="none" dirty="0" smtClean="0">
              <a:solidFill>
                <a:srgbClr val="000000"/>
              </a:solidFill>
              <a:latin typeface="Barlow Condensed"/>
              <a:ea typeface="Barlow Condensed"/>
              <a:cs typeface="Barlow Condensed"/>
              <a:sym typeface="Barlow Condensed"/>
            </a:endParaRPr>
          </a:p>
          <a:p>
            <a:pPr lvl="0" algn="just"/>
            <a:r>
              <a:rPr lang="en-US" sz="2000" dirty="0" err="1" smtClean="0">
                <a:latin typeface="Barlow Condensed" panose="020B0604020202020204" charset="0"/>
                <a:cs typeface="Times New Roman" panose="02020603050405020304" pitchFamily="18" charset="0"/>
              </a:rPr>
              <a:t>Giữ</a:t>
            </a:r>
            <a:r>
              <a:rPr lang="en-US" sz="2000" dirty="0" smtClean="0">
                <a:latin typeface="Barlow Condensed" panose="020B0604020202020204" charset="0"/>
                <a:cs typeface="Times New Roman" panose="02020603050405020304" pitchFamily="18" charset="0"/>
              </a:rPr>
              <a:t> </a:t>
            </a:r>
            <a:r>
              <a:rPr lang="en-US" sz="2000" dirty="0" err="1" smtClean="0">
                <a:latin typeface="Barlow Condensed" panose="020B0604020202020204" charset="0"/>
                <a:cs typeface="Times New Roman" panose="02020603050405020304" pitchFamily="18" charset="0"/>
              </a:rPr>
              <a:t>các</a:t>
            </a:r>
            <a:r>
              <a:rPr lang="en-US" sz="2000" dirty="0" smtClean="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bộ</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của</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quan</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hệ</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bên</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trái</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bộ</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nào</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không</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kết</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được</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với</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quan</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hệ</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bên</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phải</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thì</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điền</a:t>
            </a:r>
            <a:r>
              <a:rPr lang="en-US" sz="2000" dirty="0">
                <a:latin typeface="Barlow Condensed" panose="020B0604020202020204" charset="0"/>
                <a:cs typeface="Times New Roman" panose="02020603050405020304" pitchFamily="18" charset="0"/>
              </a:rPr>
              <a:t> </a:t>
            </a:r>
            <a:r>
              <a:rPr lang="en-US" sz="2000" dirty="0" smtClean="0">
                <a:latin typeface="Barlow Condensed" panose="020B0604020202020204" charset="0"/>
                <a:cs typeface="Times New Roman" panose="02020603050405020304" pitchFamily="18" charset="0"/>
              </a:rPr>
              <a:t>null.</a:t>
            </a:r>
            <a:endParaRPr sz="3000" b="0" i="0" u="none" strike="noStrike" cap="none" dirty="0">
              <a:solidFill>
                <a:srgbClr val="000000"/>
              </a:solidFill>
              <a:latin typeface="Barlow Condensed"/>
              <a:ea typeface="Barlow Condensed"/>
              <a:cs typeface="Barlow Condensed"/>
              <a:sym typeface="Barlow Condensed"/>
            </a:endParaRPr>
          </a:p>
        </p:txBody>
      </p:sp>
      <p:pic>
        <p:nvPicPr>
          <p:cNvPr id="3" name="Picture 2"/>
          <p:cNvPicPr>
            <a:picLocks noChangeAspect="1"/>
          </p:cNvPicPr>
          <p:nvPr/>
        </p:nvPicPr>
        <p:blipFill rotWithShape="1">
          <a:blip r:embed="rId3"/>
          <a:srcRect l="22258" t="21069" r="33506" b="-3430"/>
          <a:stretch/>
        </p:blipFill>
        <p:spPr>
          <a:xfrm>
            <a:off x="2795587" y="323849"/>
            <a:ext cx="923925" cy="409575"/>
          </a:xfrm>
          <a:prstGeom prst="rect">
            <a:avLst/>
          </a:prstGeom>
        </p:spPr>
      </p:pic>
      <p:pic>
        <p:nvPicPr>
          <p:cNvPr id="8" name="Google Shape;487;p49"/>
          <p:cNvPicPr preferRelativeResize="0"/>
          <p:nvPr/>
        </p:nvPicPr>
        <p:blipFill rotWithShape="1">
          <a:blip r:embed="rId4">
            <a:alphaModFix/>
          </a:blip>
          <a:srcRect l="8283" t="3971" b="4214"/>
          <a:stretch/>
        </p:blipFill>
        <p:spPr>
          <a:xfrm>
            <a:off x="756556" y="1476375"/>
            <a:ext cx="2152648" cy="3533776"/>
          </a:xfrm>
          <a:prstGeom prst="rect">
            <a:avLst/>
          </a:prstGeom>
          <a:noFill/>
          <a:ln>
            <a:noFill/>
          </a:ln>
        </p:spPr>
      </p:pic>
      <p:pic>
        <p:nvPicPr>
          <p:cNvPr id="9" name="Google Shape;488;p49"/>
          <p:cNvPicPr preferRelativeResize="0"/>
          <p:nvPr/>
        </p:nvPicPr>
        <p:blipFill rotWithShape="1">
          <a:blip r:embed="rId5">
            <a:alphaModFix/>
          </a:blip>
          <a:srcRect/>
          <a:stretch/>
        </p:blipFill>
        <p:spPr>
          <a:xfrm>
            <a:off x="3719512" y="1476375"/>
            <a:ext cx="2662920" cy="19857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8"/>
          <p:cNvSpPr txBox="1"/>
          <p:nvPr/>
        </p:nvSpPr>
        <p:spPr>
          <a:xfrm>
            <a:off x="470806" y="200025"/>
            <a:ext cx="6256564" cy="372668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000" b="1" i="1" u="none" strike="noStrike" cap="none" dirty="0" smtClean="0">
                <a:solidFill>
                  <a:srgbClr val="000000"/>
                </a:solidFill>
                <a:latin typeface="Barlow Condensed"/>
                <a:ea typeface="Barlow Condensed"/>
                <a:cs typeface="Barlow Condensed"/>
                <a:sym typeface="Barlow Condensed"/>
              </a:rPr>
              <a:t>Right </a:t>
            </a:r>
            <a:r>
              <a:rPr lang="en-US" sz="3000" b="1" i="1" u="none" strike="noStrike" cap="none" dirty="0">
                <a:solidFill>
                  <a:srgbClr val="000000"/>
                </a:solidFill>
                <a:latin typeface="Barlow Condensed"/>
                <a:ea typeface="Barlow Condensed"/>
                <a:cs typeface="Barlow Condensed"/>
                <a:sym typeface="Barlow Condensed"/>
              </a:rPr>
              <a:t>Outer Join:</a:t>
            </a:r>
            <a:r>
              <a:rPr lang="en-US" sz="3000" b="0" i="0" u="none" strike="noStrike" cap="none" dirty="0">
                <a:solidFill>
                  <a:srgbClr val="000000"/>
                </a:solidFill>
                <a:latin typeface="Barlow Condensed"/>
                <a:ea typeface="Barlow Condensed"/>
                <a:cs typeface="Barlow Condensed"/>
                <a:sym typeface="Barlow Condensed"/>
              </a:rPr>
              <a:t> </a:t>
            </a:r>
            <a:endParaRPr lang="en-US" sz="3000" b="0" i="0" u="none" strike="noStrike" cap="none" dirty="0" smtClean="0">
              <a:solidFill>
                <a:srgbClr val="000000"/>
              </a:solidFill>
              <a:latin typeface="Barlow Condensed"/>
              <a:ea typeface="Barlow Condensed"/>
              <a:cs typeface="Barlow Condensed"/>
              <a:sym typeface="Barlow Condensed"/>
            </a:endParaRPr>
          </a:p>
          <a:p>
            <a:pPr lvl="0" algn="just"/>
            <a:r>
              <a:rPr lang="en-US" sz="2000" dirty="0" err="1" smtClean="0">
                <a:latin typeface="Barlow Condensed" panose="020B0604020202020204" charset="0"/>
                <a:cs typeface="Times New Roman" panose="02020603050405020304" pitchFamily="18" charset="0"/>
              </a:rPr>
              <a:t>Giữ</a:t>
            </a:r>
            <a:r>
              <a:rPr lang="en-US" sz="2000" dirty="0" smtClean="0">
                <a:latin typeface="Barlow Condensed" panose="020B0604020202020204" charset="0"/>
                <a:cs typeface="Times New Roman" panose="02020603050405020304" pitchFamily="18" charset="0"/>
              </a:rPr>
              <a:t> </a:t>
            </a:r>
            <a:r>
              <a:rPr lang="en-US" sz="2000" dirty="0" err="1" smtClean="0">
                <a:latin typeface="Barlow Condensed" panose="020B0604020202020204" charset="0"/>
                <a:cs typeface="Times New Roman" panose="02020603050405020304" pitchFamily="18" charset="0"/>
              </a:rPr>
              <a:t>các</a:t>
            </a:r>
            <a:r>
              <a:rPr lang="en-US" sz="2000" dirty="0" smtClean="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bộ</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của</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quan</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hệ</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bên</a:t>
            </a:r>
            <a:r>
              <a:rPr lang="en-US" sz="2000" dirty="0">
                <a:latin typeface="Barlow Condensed" panose="020B0604020202020204" charset="0"/>
                <a:cs typeface="Times New Roman" panose="02020603050405020304" pitchFamily="18" charset="0"/>
              </a:rPr>
              <a:t> </a:t>
            </a:r>
            <a:r>
              <a:rPr lang="en-US" sz="2000" dirty="0" err="1" smtClean="0">
                <a:latin typeface="Barlow Condensed" panose="020B0604020202020204" charset="0"/>
                <a:cs typeface="Times New Roman" panose="02020603050405020304" pitchFamily="18" charset="0"/>
              </a:rPr>
              <a:t>phải</a:t>
            </a:r>
            <a:r>
              <a:rPr lang="en-US" sz="2000" dirty="0" smtClean="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bộ</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nào</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không</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kết</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được</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với</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quan</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hệ</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bên</a:t>
            </a:r>
            <a:r>
              <a:rPr lang="en-US" sz="2000" dirty="0">
                <a:latin typeface="Barlow Condensed" panose="020B0604020202020204" charset="0"/>
                <a:cs typeface="Times New Roman" panose="02020603050405020304" pitchFamily="18" charset="0"/>
              </a:rPr>
              <a:t> </a:t>
            </a:r>
            <a:r>
              <a:rPr lang="en-US" sz="2000" dirty="0" err="1" smtClean="0">
                <a:latin typeface="Barlow Condensed" panose="020B0604020202020204" charset="0"/>
                <a:cs typeface="Times New Roman" panose="02020603050405020304" pitchFamily="18" charset="0"/>
              </a:rPr>
              <a:t>trái</a:t>
            </a:r>
            <a:r>
              <a:rPr lang="en-US" sz="2000" dirty="0" smtClean="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thì</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điền</a:t>
            </a:r>
            <a:r>
              <a:rPr lang="en-US" sz="2000" dirty="0">
                <a:latin typeface="Barlow Condensed" panose="020B0604020202020204" charset="0"/>
                <a:cs typeface="Times New Roman" panose="02020603050405020304" pitchFamily="18" charset="0"/>
              </a:rPr>
              <a:t> </a:t>
            </a:r>
            <a:r>
              <a:rPr lang="en-US" sz="2000" dirty="0" smtClean="0">
                <a:latin typeface="Barlow Condensed" panose="020B0604020202020204" charset="0"/>
                <a:cs typeface="Times New Roman" panose="02020603050405020304" pitchFamily="18" charset="0"/>
              </a:rPr>
              <a:t>null.</a:t>
            </a:r>
            <a:endParaRPr sz="3000" b="0" i="0" u="none" strike="noStrike" cap="none" dirty="0">
              <a:solidFill>
                <a:srgbClr val="000000"/>
              </a:solidFill>
              <a:latin typeface="Barlow Condensed"/>
              <a:ea typeface="Barlow Condensed"/>
              <a:cs typeface="Barlow Condensed"/>
              <a:sym typeface="Barlow Condensed"/>
            </a:endParaRPr>
          </a:p>
        </p:txBody>
      </p:sp>
      <p:pic>
        <p:nvPicPr>
          <p:cNvPr id="6" name="Picture 5"/>
          <p:cNvPicPr>
            <a:picLocks noChangeAspect="1"/>
          </p:cNvPicPr>
          <p:nvPr/>
        </p:nvPicPr>
        <p:blipFill rotWithShape="1">
          <a:blip r:embed="rId3"/>
          <a:srcRect l="23249" t="5217" r="32012" b="21838"/>
          <a:stretch/>
        </p:blipFill>
        <p:spPr>
          <a:xfrm>
            <a:off x="2909204" y="214074"/>
            <a:ext cx="876301" cy="428625"/>
          </a:xfrm>
          <a:prstGeom prst="rect">
            <a:avLst/>
          </a:prstGeom>
        </p:spPr>
      </p:pic>
      <p:pic>
        <p:nvPicPr>
          <p:cNvPr id="7" name="Google Shape;498;p51"/>
          <p:cNvPicPr preferRelativeResize="0"/>
          <p:nvPr/>
        </p:nvPicPr>
        <p:blipFill rotWithShape="1">
          <a:blip r:embed="rId4">
            <a:alphaModFix/>
          </a:blip>
          <a:srcRect l="9386" t="5131" r="13341" b="2745"/>
          <a:stretch/>
        </p:blipFill>
        <p:spPr>
          <a:xfrm>
            <a:off x="1125304" y="1360780"/>
            <a:ext cx="1781176" cy="3676650"/>
          </a:xfrm>
          <a:prstGeom prst="rect">
            <a:avLst/>
          </a:prstGeom>
          <a:noFill/>
          <a:ln>
            <a:noFill/>
          </a:ln>
        </p:spPr>
      </p:pic>
      <p:pic>
        <p:nvPicPr>
          <p:cNvPr id="10" name="Google Shape;499;p51"/>
          <p:cNvPicPr preferRelativeResize="0"/>
          <p:nvPr/>
        </p:nvPicPr>
        <p:blipFill rotWithShape="1">
          <a:blip r:embed="rId5">
            <a:alphaModFix/>
          </a:blip>
          <a:srcRect l="2702" t="2683" r="15541" b="3659"/>
          <a:stretch/>
        </p:blipFill>
        <p:spPr>
          <a:xfrm>
            <a:off x="3785505" y="1370305"/>
            <a:ext cx="2305050" cy="1828800"/>
          </a:xfrm>
          <a:prstGeom prst="rect">
            <a:avLst/>
          </a:prstGeom>
          <a:noFill/>
          <a:ln>
            <a:noFill/>
          </a:ln>
        </p:spPr>
      </p:pic>
    </p:spTree>
    <p:extLst>
      <p:ext uri="{BB962C8B-B14F-4D97-AF65-F5344CB8AC3E}">
        <p14:creationId xmlns:p14="http://schemas.microsoft.com/office/powerpoint/2010/main" val="102723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12"/>
          <p:cNvPicPr preferRelativeResize="0"/>
          <p:nvPr/>
        </p:nvPicPr>
        <p:blipFill rotWithShape="1">
          <a:blip r:embed="rId3">
            <a:alphaModFix/>
          </a:blip>
          <a:srcRect/>
          <a:stretch/>
        </p:blipFill>
        <p:spPr>
          <a:xfrm>
            <a:off x="488808" y="1542461"/>
            <a:ext cx="6098855" cy="2058577"/>
          </a:xfrm>
          <a:prstGeom prst="rect">
            <a:avLst/>
          </a:prstGeom>
          <a:noFill/>
          <a:ln>
            <a:noFill/>
          </a:ln>
        </p:spPr>
      </p:pic>
      <p:sp>
        <p:nvSpPr>
          <p:cNvPr id="278" name="Google Shape;278;p12"/>
          <p:cNvSpPr txBox="1"/>
          <p:nvPr/>
        </p:nvSpPr>
        <p:spPr>
          <a:xfrm>
            <a:off x="444217" y="839751"/>
            <a:ext cx="6188035" cy="55399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000" b="0" i="0" u="none" strike="noStrike" cap="none">
                <a:solidFill>
                  <a:srgbClr val="000000"/>
                </a:solidFill>
                <a:latin typeface="Barlow Condensed"/>
                <a:ea typeface="Barlow Condensed"/>
                <a:cs typeface="Barlow Condensed"/>
                <a:sym typeface="Barlow Condensed"/>
              </a:rPr>
              <a:t>CSDL mô phỏng một công ty kỹ thuật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8"/>
          <p:cNvSpPr txBox="1"/>
          <p:nvPr/>
        </p:nvSpPr>
        <p:spPr>
          <a:xfrm>
            <a:off x="470806" y="200025"/>
            <a:ext cx="6256564" cy="372668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000" b="1" i="1" dirty="0" smtClean="0">
                <a:latin typeface="Barlow Condensed"/>
                <a:ea typeface="Barlow Condensed"/>
                <a:cs typeface="Barlow Condensed"/>
                <a:sym typeface="Barlow Condensed"/>
              </a:rPr>
              <a:t>Full</a:t>
            </a:r>
            <a:r>
              <a:rPr lang="en-US" sz="3000" b="1" i="1" u="none" strike="noStrike" cap="none" dirty="0" smtClean="0">
                <a:solidFill>
                  <a:srgbClr val="000000"/>
                </a:solidFill>
                <a:latin typeface="Barlow Condensed"/>
                <a:ea typeface="Barlow Condensed"/>
                <a:cs typeface="Barlow Condensed"/>
                <a:sym typeface="Barlow Condensed"/>
              </a:rPr>
              <a:t> </a:t>
            </a:r>
            <a:r>
              <a:rPr lang="en-US" sz="3000" b="1" i="1" u="none" strike="noStrike" cap="none" dirty="0">
                <a:solidFill>
                  <a:srgbClr val="000000"/>
                </a:solidFill>
                <a:latin typeface="Barlow Condensed"/>
                <a:ea typeface="Barlow Condensed"/>
                <a:cs typeface="Barlow Condensed"/>
                <a:sym typeface="Barlow Condensed"/>
              </a:rPr>
              <a:t>Outer Join:</a:t>
            </a:r>
            <a:r>
              <a:rPr lang="en-US" sz="3000" b="0" i="0" u="none" strike="noStrike" cap="none" dirty="0">
                <a:solidFill>
                  <a:srgbClr val="000000"/>
                </a:solidFill>
                <a:latin typeface="Barlow Condensed"/>
                <a:ea typeface="Barlow Condensed"/>
                <a:cs typeface="Barlow Condensed"/>
                <a:sym typeface="Barlow Condensed"/>
              </a:rPr>
              <a:t> </a:t>
            </a:r>
            <a:endParaRPr lang="en-US" sz="3000" b="0" i="0" u="none" strike="noStrike" cap="none" dirty="0" smtClean="0">
              <a:solidFill>
                <a:srgbClr val="000000"/>
              </a:solidFill>
              <a:latin typeface="Barlow Condensed"/>
              <a:ea typeface="Barlow Condensed"/>
              <a:cs typeface="Barlow Condensed"/>
              <a:sym typeface="Barlow Condensed"/>
            </a:endParaRPr>
          </a:p>
          <a:p>
            <a:pPr lvl="0" algn="just"/>
            <a:r>
              <a:rPr lang="en-US" sz="2000" dirty="0" err="1" smtClean="0">
                <a:latin typeface="Barlow Condensed" panose="020B0604020202020204" charset="0"/>
                <a:cs typeface="Times New Roman" panose="02020603050405020304" pitchFamily="18" charset="0"/>
              </a:rPr>
              <a:t>Giữ</a:t>
            </a:r>
            <a:r>
              <a:rPr lang="en-US" sz="2000" dirty="0" smtClean="0">
                <a:latin typeface="Barlow Condensed" panose="020B0604020202020204" charset="0"/>
                <a:cs typeface="Times New Roman" panose="02020603050405020304" pitchFamily="18" charset="0"/>
              </a:rPr>
              <a:t> </a:t>
            </a:r>
            <a:r>
              <a:rPr lang="en-US" sz="2000" dirty="0" err="1" smtClean="0">
                <a:latin typeface="Barlow Condensed" panose="020B0604020202020204" charset="0"/>
                <a:cs typeface="Times New Roman" panose="02020603050405020304" pitchFamily="18" charset="0"/>
              </a:rPr>
              <a:t>các</a:t>
            </a:r>
            <a:r>
              <a:rPr lang="en-US" sz="2000" dirty="0" smtClean="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bộ</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của</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quan</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hệ</a:t>
            </a:r>
            <a:r>
              <a:rPr lang="en-US" sz="2000" dirty="0">
                <a:latin typeface="Barlow Condensed" panose="020B0604020202020204" charset="0"/>
                <a:cs typeface="Times New Roman" panose="02020603050405020304" pitchFamily="18" charset="0"/>
              </a:rPr>
              <a:t> </a:t>
            </a:r>
            <a:r>
              <a:rPr lang="en-US" sz="2000" dirty="0" err="1" smtClean="0">
                <a:latin typeface="Barlow Condensed" panose="020B0604020202020204" charset="0"/>
                <a:cs typeface="Times New Roman" panose="02020603050405020304" pitchFamily="18" charset="0"/>
              </a:rPr>
              <a:t>hai</a:t>
            </a:r>
            <a:r>
              <a:rPr lang="en-US" sz="2000" dirty="0" smtClean="0">
                <a:latin typeface="Barlow Condensed" panose="020B0604020202020204" charset="0"/>
                <a:cs typeface="Times New Roman" panose="02020603050405020304" pitchFamily="18" charset="0"/>
              </a:rPr>
              <a:t> </a:t>
            </a:r>
            <a:r>
              <a:rPr lang="en-US" sz="2000" dirty="0" err="1" smtClean="0">
                <a:latin typeface="Barlow Condensed" panose="020B0604020202020204" charset="0"/>
                <a:cs typeface="Times New Roman" panose="02020603050405020304" pitchFamily="18" charset="0"/>
              </a:rPr>
              <a:t>bên</a:t>
            </a:r>
            <a:r>
              <a:rPr lang="en-US" sz="2000" dirty="0" smtClean="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bộ</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nào</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không</a:t>
            </a:r>
            <a:r>
              <a:rPr lang="en-US" sz="2000" dirty="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kết</a:t>
            </a:r>
            <a:r>
              <a:rPr lang="en-US" sz="2000" dirty="0">
                <a:latin typeface="Barlow Condensed" panose="020B0604020202020204" charset="0"/>
                <a:cs typeface="Times New Roman" panose="02020603050405020304" pitchFamily="18" charset="0"/>
              </a:rPr>
              <a:t> </a:t>
            </a:r>
            <a:r>
              <a:rPr lang="en-US" sz="2000" dirty="0" err="1" smtClean="0">
                <a:latin typeface="Barlow Condensed" panose="020B0604020202020204" charset="0"/>
                <a:cs typeface="Times New Roman" panose="02020603050405020304" pitchFamily="18" charset="0"/>
              </a:rPr>
              <a:t>được</a:t>
            </a:r>
            <a:r>
              <a:rPr lang="en-US" sz="2000" dirty="0" smtClean="0">
                <a:latin typeface="Barlow Condensed" panose="020B0604020202020204" charset="0"/>
                <a:cs typeface="Times New Roman" panose="02020603050405020304" pitchFamily="18" charset="0"/>
              </a:rPr>
              <a:t> </a:t>
            </a:r>
            <a:r>
              <a:rPr lang="en-US" sz="2000" dirty="0" err="1" smtClean="0">
                <a:latin typeface="Barlow Condensed" panose="020B0604020202020204" charset="0"/>
                <a:cs typeface="Times New Roman" panose="02020603050405020304" pitchFamily="18" charset="0"/>
              </a:rPr>
              <a:t>thì</a:t>
            </a:r>
            <a:r>
              <a:rPr lang="en-US" sz="2000" dirty="0" smtClean="0">
                <a:latin typeface="Barlow Condensed" panose="020B0604020202020204" charset="0"/>
                <a:cs typeface="Times New Roman" panose="02020603050405020304" pitchFamily="18" charset="0"/>
              </a:rPr>
              <a:t> </a:t>
            </a:r>
            <a:r>
              <a:rPr lang="en-US" sz="2000" dirty="0" err="1">
                <a:latin typeface="Barlow Condensed" panose="020B0604020202020204" charset="0"/>
                <a:cs typeface="Times New Roman" panose="02020603050405020304" pitchFamily="18" charset="0"/>
              </a:rPr>
              <a:t>điền</a:t>
            </a:r>
            <a:r>
              <a:rPr lang="en-US" sz="2000" dirty="0">
                <a:latin typeface="Barlow Condensed" panose="020B0604020202020204" charset="0"/>
                <a:cs typeface="Times New Roman" panose="02020603050405020304" pitchFamily="18" charset="0"/>
              </a:rPr>
              <a:t> </a:t>
            </a:r>
            <a:r>
              <a:rPr lang="en-US" sz="2000" dirty="0" smtClean="0">
                <a:latin typeface="Barlow Condensed" panose="020B0604020202020204" charset="0"/>
                <a:cs typeface="Times New Roman" panose="02020603050405020304" pitchFamily="18" charset="0"/>
              </a:rPr>
              <a:t>null.</a:t>
            </a:r>
            <a:endParaRPr sz="3000" b="0" i="0" u="none" strike="noStrike" cap="none" dirty="0">
              <a:solidFill>
                <a:srgbClr val="000000"/>
              </a:solidFill>
              <a:latin typeface="Barlow Condensed"/>
              <a:ea typeface="Barlow Condensed"/>
              <a:cs typeface="Barlow Condensed"/>
              <a:sym typeface="Barlow Condensed"/>
            </a:endParaRPr>
          </a:p>
        </p:txBody>
      </p:sp>
      <p:pic>
        <p:nvPicPr>
          <p:cNvPr id="8" name="Picture 7"/>
          <p:cNvPicPr>
            <a:picLocks noChangeAspect="1"/>
          </p:cNvPicPr>
          <p:nvPr/>
        </p:nvPicPr>
        <p:blipFill rotWithShape="1">
          <a:blip r:embed="rId3"/>
          <a:srcRect l="21979" t="5204" r="28868" b="20207"/>
          <a:stretch/>
        </p:blipFill>
        <p:spPr>
          <a:xfrm>
            <a:off x="2775855" y="259586"/>
            <a:ext cx="1009650" cy="409576"/>
          </a:xfrm>
          <a:prstGeom prst="rect">
            <a:avLst/>
          </a:prstGeom>
        </p:spPr>
      </p:pic>
      <p:pic>
        <p:nvPicPr>
          <p:cNvPr id="9" name="Google Shape;505;p52"/>
          <p:cNvPicPr preferRelativeResize="0"/>
          <p:nvPr/>
        </p:nvPicPr>
        <p:blipFill rotWithShape="1">
          <a:blip r:embed="rId4">
            <a:alphaModFix/>
          </a:blip>
          <a:srcRect l="9000" t="5464" r="19250" b="2540"/>
          <a:stretch/>
        </p:blipFill>
        <p:spPr>
          <a:xfrm>
            <a:off x="895351" y="1171576"/>
            <a:ext cx="1647824" cy="3133724"/>
          </a:xfrm>
          <a:prstGeom prst="rect">
            <a:avLst/>
          </a:prstGeom>
          <a:noFill/>
          <a:ln>
            <a:noFill/>
          </a:ln>
        </p:spPr>
      </p:pic>
      <p:pic>
        <p:nvPicPr>
          <p:cNvPr id="11" name="Google Shape;506;p52"/>
          <p:cNvPicPr preferRelativeResize="0"/>
          <p:nvPr/>
        </p:nvPicPr>
        <p:blipFill rotWithShape="1">
          <a:blip r:embed="rId5">
            <a:alphaModFix/>
          </a:blip>
          <a:srcRect l="2500" t="3773" r="10357" b="9977"/>
          <a:stretch/>
        </p:blipFill>
        <p:spPr>
          <a:xfrm>
            <a:off x="3867150" y="1171576"/>
            <a:ext cx="2324100" cy="1971676"/>
          </a:xfrm>
          <a:prstGeom prst="rect">
            <a:avLst/>
          </a:prstGeom>
          <a:noFill/>
          <a:ln>
            <a:noFill/>
          </a:ln>
        </p:spPr>
      </p:pic>
    </p:spTree>
    <p:extLst>
      <p:ext uri="{BB962C8B-B14F-4D97-AF65-F5344CB8AC3E}">
        <p14:creationId xmlns:p14="http://schemas.microsoft.com/office/powerpoint/2010/main" val="219509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82" name="Google Shape;482;p48"/>
              <p:cNvSpPr txBox="1"/>
              <p:nvPr/>
            </p:nvSpPr>
            <p:spPr>
              <a:xfrm>
                <a:off x="470806" y="200025"/>
                <a:ext cx="6256564" cy="372668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000" b="1" i="1" dirty="0" err="1" smtClean="0">
                    <a:latin typeface="Barlow Condensed"/>
                    <a:ea typeface="Barlow Condensed"/>
                    <a:cs typeface="Barlow Condensed"/>
                    <a:sym typeface="Barlow Condensed"/>
                  </a:rPr>
                  <a:t>Phép</a:t>
                </a:r>
                <a:r>
                  <a:rPr lang="en-US" sz="3000" b="1" i="1" dirty="0" smtClean="0">
                    <a:latin typeface="Barlow Condensed"/>
                    <a:ea typeface="Barlow Condensed"/>
                    <a:cs typeface="Barlow Condensed"/>
                    <a:sym typeface="Barlow Condensed"/>
                  </a:rPr>
                  <a:t> chia (Division)</a:t>
                </a:r>
                <a:r>
                  <a:rPr lang="en-US" sz="3000" b="1" i="1" u="none" strike="noStrike" cap="none" dirty="0" smtClean="0">
                    <a:solidFill>
                      <a:srgbClr val="000000"/>
                    </a:solidFill>
                    <a:latin typeface="Barlow Condensed"/>
                    <a:ea typeface="Barlow Condensed"/>
                    <a:cs typeface="Barlow Condensed"/>
                    <a:sym typeface="Barlow Condensed"/>
                  </a:rPr>
                  <a:t>:</a:t>
                </a:r>
                <a:r>
                  <a:rPr lang="en-US" sz="3000" b="0" i="0" u="none" strike="noStrike" cap="none" dirty="0">
                    <a:solidFill>
                      <a:srgbClr val="000000"/>
                    </a:solidFill>
                    <a:latin typeface="Barlow Condensed"/>
                    <a:ea typeface="Barlow Condensed"/>
                    <a:cs typeface="Barlow Condensed"/>
                    <a:sym typeface="Barlow Condensed"/>
                  </a:rPr>
                  <a:t> </a:t>
                </a:r>
                <a:endParaRPr lang="en-US" sz="3000" b="0" i="0" u="none" strike="noStrike" cap="none" dirty="0" smtClean="0">
                  <a:solidFill>
                    <a:srgbClr val="000000"/>
                  </a:solidFill>
                  <a:latin typeface="Barlow Condensed"/>
                  <a:ea typeface="Barlow Condensed"/>
                  <a:cs typeface="Barlow Condensed"/>
                  <a:sym typeface="Barlow Condensed"/>
                </a:endParaRPr>
              </a:p>
              <a:p>
                <a:pPr lvl="0" algn="just"/>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𝑅</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 </m:t>
                          </m:r>
                        </m:e>
                        <m:sub>
                          <m:r>
                            <a:rPr lang="en-US" sz="2000" i="1">
                              <a:latin typeface="Cambria Math" panose="02040503050406030204" pitchFamily="18" charset="0"/>
                            </a:rPr>
                            <m:t> </m:t>
                          </m:r>
                        </m:sub>
                      </m:sSub>
                      <m:r>
                        <a:rPr lang="en-US" sz="2000" i="1">
                          <a:latin typeface="Cambria Math" panose="02040503050406030204" pitchFamily="18" charset="0"/>
                        </a:rPr>
                        <m:t>𝑆</m:t>
                      </m:r>
                    </m:oMath>
                  </m:oMathPara>
                </a14:m>
                <a:endParaRPr lang="en-US" sz="2000" b="0" i="0" u="none" strike="noStrike" cap="none" dirty="0" smtClean="0">
                  <a:solidFill>
                    <a:srgbClr val="000000"/>
                  </a:solidFill>
                  <a:latin typeface="Barlow Condensed"/>
                  <a:ea typeface="Barlow Condensed"/>
                  <a:cs typeface="Barlow Condensed"/>
                  <a:sym typeface="Barlow Condensed"/>
                </a:endParaRPr>
              </a:p>
              <a:p>
                <a:pPr lvl="0" algn="just"/>
                <a:r>
                  <a:rPr lang="en-US" sz="2000" dirty="0" err="1" smtClean="0">
                    <a:latin typeface="Barlow Condensed" panose="020B0604020202020204" charset="0"/>
                    <a:cs typeface="Times New Roman" panose="02020603050405020304" pitchFamily="18" charset="0"/>
                  </a:rPr>
                  <a:t>Mỗi</a:t>
                </a:r>
                <a:r>
                  <a:rPr lang="en-US" sz="2000" dirty="0" smtClean="0">
                    <a:latin typeface="Barlow Condensed" panose="020B0604020202020204" charset="0"/>
                    <a:cs typeface="Times New Roman" panose="02020603050405020304" pitchFamily="18" charset="0"/>
                  </a:rPr>
                  <a:t> </a:t>
                </a:r>
                <a:r>
                  <a:rPr lang="en-US" sz="2000" dirty="0" err="1" smtClean="0">
                    <a:latin typeface="Barlow Condensed" panose="020B0604020202020204" charset="0"/>
                    <a:cs typeface="Times New Roman" panose="02020603050405020304" pitchFamily="18" charset="0"/>
                  </a:rPr>
                  <a:t>bộ</a:t>
                </a:r>
                <a:r>
                  <a:rPr lang="en-US" sz="2000" dirty="0" smtClean="0">
                    <a:latin typeface="Barlow Condensed" panose="020B0604020202020204" charset="0"/>
                    <a:cs typeface="Times New Roman" panose="02020603050405020304" pitchFamily="18" charset="0"/>
                  </a:rPr>
                  <a:t> trong R </a:t>
                </a:r>
                <a:r>
                  <a:rPr lang="en-US" sz="2000" dirty="0" err="1" smtClean="0">
                    <a:latin typeface="Barlow Condensed" panose="020B0604020202020204" charset="0"/>
                    <a:cs typeface="Times New Roman" panose="02020603050405020304" pitchFamily="18" charset="0"/>
                  </a:rPr>
                  <a:t>có</a:t>
                </a:r>
                <a:r>
                  <a:rPr lang="en-US" sz="2000" dirty="0" smtClean="0">
                    <a:latin typeface="Barlow Condensed" panose="020B0604020202020204" charset="0"/>
                    <a:cs typeface="Times New Roman" panose="02020603050405020304" pitchFamily="18" charset="0"/>
                  </a:rPr>
                  <a:t> </a:t>
                </a:r>
                <a:r>
                  <a:rPr lang="en-US" sz="2000" dirty="0" err="1" smtClean="0">
                    <a:latin typeface="Barlow Condensed" panose="020B0604020202020204" charset="0"/>
                    <a:cs typeface="Times New Roman" panose="02020603050405020304" pitchFamily="18" charset="0"/>
                  </a:rPr>
                  <a:t>thể</a:t>
                </a:r>
                <a:r>
                  <a:rPr lang="en-US" sz="2000" dirty="0" smtClean="0">
                    <a:latin typeface="Barlow Condensed" panose="020B0604020202020204" charset="0"/>
                    <a:cs typeface="Times New Roman" panose="02020603050405020304" pitchFamily="18" charset="0"/>
                  </a:rPr>
                  <a:t> </a:t>
                </a:r>
                <a:r>
                  <a:rPr lang="en-US" sz="2000" dirty="0" err="1" smtClean="0">
                    <a:latin typeface="Barlow Condensed" panose="020B0604020202020204" charset="0"/>
                    <a:cs typeface="Times New Roman" panose="02020603050405020304" pitchFamily="18" charset="0"/>
                  </a:rPr>
                  <a:t>kết</a:t>
                </a:r>
                <a:r>
                  <a:rPr lang="en-US" sz="2000" dirty="0" smtClean="0">
                    <a:latin typeface="Barlow Condensed" panose="020B0604020202020204" charset="0"/>
                    <a:cs typeface="Times New Roman" panose="02020603050405020304" pitchFamily="18" charset="0"/>
                  </a:rPr>
                  <a:t> </a:t>
                </a:r>
                <a:r>
                  <a:rPr lang="en-US" sz="2000" dirty="0" err="1" smtClean="0">
                    <a:latin typeface="Barlow Condensed" panose="020B0604020202020204" charset="0"/>
                    <a:cs typeface="Times New Roman" panose="02020603050405020304" pitchFamily="18" charset="0"/>
                  </a:rPr>
                  <a:t>với</a:t>
                </a:r>
                <a:r>
                  <a:rPr lang="en-US" sz="2000" dirty="0" smtClean="0">
                    <a:latin typeface="Barlow Condensed" panose="020B0604020202020204" charset="0"/>
                    <a:cs typeface="Times New Roman" panose="02020603050405020304" pitchFamily="18" charset="0"/>
                  </a:rPr>
                  <a:t> </a:t>
                </a:r>
                <a:r>
                  <a:rPr lang="en-US" sz="2000" dirty="0" err="1" smtClean="0">
                    <a:latin typeface="Barlow Condensed" panose="020B0604020202020204" charset="0"/>
                    <a:cs typeface="Times New Roman" panose="02020603050405020304" pitchFamily="18" charset="0"/>
                  </a:rPr>
                  <a:t>tất</a:t>
                </a:r>
                <a:r>
                  <a:rPr lang="en-US" sz="2000" dirty="0" smtClean="0">
                    <a:latin typeface="Barlow Condensed" panose="020B0604020202020204" charset="0"/>
                    <a:cs typeface="Times New Roman" panose="02020603050405020304" pitchFamily="18" charset="0"/>
                  </a:rPr>
                  <a:t> </a:t>
                </a:r>
                <a:r>
                  <a:rPr lang="en-US" sz="2000" dirty="0" err="1" smtClean="0">
                    <a:latin typeface="Barlow Condensed" panose="020B0604020202020204" charset="0"/>
                    <a:cs typeface="Times New Roman" panose="02020603050405020304" pitchFamily="18" charset="0"/>
                  </a:rPr>
                  <a:t>cả</a:t>
                </a:r>
                <a:r>
                  <a:rPr lang="en-US" sz="2000" dirty="0" smtClean="0">
                    <a:latin typeface="Barlow Condensed" panose="020B0604020202020204" charset="0"/>
                    <a:cs typeface="Times New Roman" panose="02020603050405020304" pitchFamily="18" charset="0"/>
                  </a:rPr>
                  <a:t> </a:t>
                </a:r>
                <a:r>
                  <a:rPr lang="en-US" sz="2000" dirty="0" err="1" smtClean="0">
                    <a:latin typeface="Barlow Condensed" panose="020B0604020202020204" charset="0"/>
                    <a:cs typeface="Times New Roman" panose="02020603050405020304" pitchFamily="18" charset="0"/>
                  </a:rPr>
                  <a:t>các</a:t>
                </a:r>
                <a:r>
                  <a:rPr lang="en-US" sz="2000" dirty="0" smtClean="0">
                    <a:latin typeface="Barlow Condensed" panose="020B0604020202020204" charset="0"/>
                    <a:cs typeface="Times New Roman" panose="02020603050405020304" pitchFamily="18" charset="0"/>
                  </a:rPr>
                  <a:t> </a:t>
                </a:r>
                <a:r>
                  <a:rPr lang="en-US" sz="2000" dirty="0" err="1" smtClean="0">
                    <a:latin typeface="Barlow Condensed" panose="020B0604020202020204" charset="0"/>
                    <a:cs typeface="Times New Roman" panose="02020603050405020304" pitchFamily="18" charset="0"/>
                  </a:rPr>
                  <a:t>bộ</a:t>
                </a:r>
                <a:r>
                  <a:rPr lang="en-US" sz="2000" dirty="0" smtClean="0">
                    <a:latin typeface="Barlow Condensed" panose="020B0604020202020204" charset="0"/>
                    <a:cs typeface="Times New Roman" panose="02020603050405020304" pitchFamily="18" charset="0"/>
                  </a:rPr>
                  <a:t> trong S.</a:t>
                </a:r>
                <a:endParaRPr sz="3000" b="0" i="0" u="none" strike="noStrike" cap="none" dirty="0">
                  <a:solidFill>
                    <a:srgbClr val="000000"/>
                  </a:solidFill>
                  <a:latin typeface="Barlow Condensed"/>
                  <a:ea typeface="Barlow Condensed"/>
                  <a:cs typeface="Barlow Condensed"/>
                  <a:sym typeface="Barlow Condensed"/>
                </a:endParaRPr>
              </a:p>
            </p:txBody>
          </p:sp>
        </mc:Choice>
        <mc:Fallback xmlns="">
          <p:sp>
            <p:nvSpPr>
              <p:cNvPr id="482" name="Google Shape;482;p48"/>
              <p:cNvSpPr txBox="1">
                <a:spLocks noRot="1" noChangeAspect="1" noMove="1" noResize="1" noEditPoints="1" noAdjustHandles="1" noChangeArrowheads="1" noChangeShapeType="1" noTextEdit="1"/>
              </p:cNvSpPr>
              <p:nvPr/>
            </p:nvSpPr>
            <p:spPr>
              <a:xfrm>
                <a:off x="470806" y="200025"/>
                <a:ext cx="6256564" cy="3726686"/>
              </a:xfrm>
              <a:prstGeom prst="rect">
                <a:avLst/>
              </a:prstGeom>
              <a:blipFill>
                <a:blip r:embed="rId3"/>
                <a:stretch>
                  <a:fillRect l="-2240" t="-1964"/>
                </a:stretch>
              </a:blipFill>
              <a:ln>
                <a:noFill/>
              </a:ln>
            </p:spPr>
            <p:txBody>
              <a:bodyPr/>
              <a:lstStyle/>
              <a:p>
                <a:r>
                  <a:rPr lang="en-US">
                    <a:noFill/>
                  </a:rPr>
                  <a:t> </a:t>
                </a:r>
              </a:p>
            </p:txBody>
          </p:sp>
        </mc:Fallback>
      </mc:AlternateContent>
      <p:grpSp>
        <p:nvGrpSpPr>
          <p:cNvPr id="5" name="Group 4"/>
          <p:cNvGrpSpPr/>
          <p:nvPr/>
        </p:nvGrpSpPr>
        <p:grpSpPr>
          <a:xfrm>
            <a:off x="762203" y="1397280"/>
            <a:ext cx="5673769" cy="3368040"/>
            <a:chOff x="291465" y="1263930"/>
            <a:chExt cx="5673769" cy="336804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465" y="1263930"/>
              <a:ext cx="2141220" cy="336804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5009" y="1755011"/>
              <a:ext cx="1287780" cy="21717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5114" y="2330321"/>
              <a:ext cx="960120" cy="1021080"/>
            </a:xfrm>
            <a:prstGeom prst="rect">
              <a:avLst/>
            </a:prstGeom>
          </p:spPr>
        </p:pic>
      </p:grpSp>
    </p:spTree>
    <p:extLst>
      <p:ext uri="{BB962C8B-B14F-4D97-AF65-F5344CB8AC3E}">
        <p14:creationId xmlns:p14="http://schemas.microsoft.com/office/powerpoint/2010/main" val="48885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3"/>
          <p:cNvSpPr txBox="1">
            <a:spLocks noGrp="1"/>
          </p:cNvSpPr>
          <p:nvPr>
            <p:ph type="ctrTitle"/>
          </p:nvPr>
        </p:nvSpPr>
        <p:spPr>
          <a:xfrm>
            <a:off x="0" y="1944414"/>
            <a:ext cx="6858000" cy="682487"/>
          </a:xfrm>
          <a:prstGeom prst="rect">
            <a:avLst/>
          </a:prstGeom>
          <a:noFill/>
          <a:ln>
            <a:noFill/>
          </a:ln>
        </p:spPr>
        <p:txBody>
          <a:bodyPr spcFirstLastPara="1" wrap="square" lIns="68550" tIns="68550" rIns="68550" bIns="68550" anchor="b" anchorCtr="0">
            <a:noAutofit/>
          </a:bodyPr>
          <a:lstStyle/>
          <a:p>
            <a:pPr marL="0" lvl="0" indent="0" algn="ctr" rtl="0">
              <a:lnSpc>
                <a:spcPct val="100000"/>
              </a:lnSpc>
              <a:spcBef>
                <a:spcPts val="0"/>
              </a:spcBef>
              <a:spcAft>
                <a:spcPts val="0"/>
              </a:spcAft>
              <a:buSzPts val="4800"/>
              <a:buNone/>
            </a:pPr>
            <a:r>
              <a:rPr lang="en-US" sz="4500" b="1" dirty="0">
                <a:solidFill>
                  <a:srgbClr val="212121"/>
                </a:solidFill>
              </a:rPr>
              <a:t>TỔNG QUAN VỀ MẠNG MÁY TÍNH</a:t>
            </a:r>
            <a:endParaRPr sz="4500" b="1" dirty="0">
              <a:solidFill>
                <a:srgbClr val="21212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4"/>
          <p:cNvSpPr txBox="1">
            <a:spLocks noGrp="1"/>
          </p:cNvSpPr>
          <p:nvPr>
            <p:ph type="ctrTitle"/>
          </p:nvPr>
        </p:nvSpPr>
        <p:spPr>
          <a:xfrm>
            <a:off x="500741" y="493412"/>
            <a:ext cx="2144486" cy="682487"/>
          </a:xfrm>
          <a:prstGeom prst="rect">
            <a:avLst/>
          </a:prstGeom>
          <a:noFill/>
          <a:ln>
            <a:noFill/>
          </a:ln>
        </p:spPr>
        <p:txBody>
          <a:bodyPr spcFirstLastPara="1" wrap="square" lIns="68550" tIns="68550" rIns="68550" bIns="68550" anchor="b" anchorCtr="0">
            <a:noAutofit/>
          </a:bodyPr>
          <a:lstStyle/>
          <a:p>
            <a:pPr marL="0" lvl="0" indent="0" algn="ctr" rtl="0">
              <a:lnSpc>
                <a:spcPct val="100000"/>
              </a:lnSpc>
              <a:spcBef>
                <a:spcPts val="0"/>
              </a:spcBef>
              <a:spcAft>
                <a:spcPts val="0"/>
              </a:spcAft>
              <a:buSzPts val="3000"/>
              <a:buNone/>
            </a:pPr>
            <a:r>
              <a:rPr lang="en-US" sz="4000" b="1">
                <a:solidFill>
                  <a:srgbClr val="212121"/>
                </a:solidFill>
              </a:rPr>
              <a:t>KHÁI NIỆM</a:t>
            </a:r>
            <a:endParaRPr sz="4000" b="1">
              <a:solidFill>
                <a:srgbClr val="212121"/>
              </a:solidFill>
            </a:endParaRPr>
          </a:p>
        </p:txBody>
      </p:sp>
      <p:sp>
        <p:nvSpPr>
          <p:cNvPr id="517" name="Google Shape;517;p54"/>
          <p:cNvSpPr txBox="1"/>
          <p:nvPr/>
        </p:nvSpPr>
        <p:spPr>
          <a:xfrm>
            <a:off x="391888" y="1175899"/>
            <a:ext cx="6193969" cy="3170099"/>
          </a:xfrm>
          <a:prstGeom prst="rect">
            <a:avLst/>
          </a:prstGeom>
          <a:noFill/>
          <a:ln>
            <a:noFill/>
          </a:ln>
        </p:spPr>
        <p:txBody>
          <a:bodyPr spcFirstLastPara="1" wrap="square" lIns="91425" tIns="45700" rIns="91425" bIns="45700" anchor="t" anchorCtr="0">
            <a:noAutofit/>
          </a:bodyPr>
          <a:lstStyle/>
          <a:p>
            <a:pPr marL="160019" marR="0" lvl="0" indent="-158750" algn="just" rtl="0">
              <a:lnSpc>
                <a:spcPct val="100000"/>
              </a:lnSpc>
              <a:spcBef>
                <a:spcPts val="0"/>
              </a:spcBef>
              <a:spcAft>
                <a:spcPts val="0"/>
              </a:spcAft>
              <a:buClr>
                <a:srgbClr val="000000"/>
              </a:buClr>
              <a:buSzPts val="2500"/>
              <a:buFont typeface="Arial"/>
              <a:buChar char="•"/>
            </a:pPr>
            <a:r>
              <a:rPr lang="en-US" sz="2500" b="0" i="0" u="none" strike="noStrike" cap="none">
                <a:solidFill>
                  <a:srgbClr val="000000"/>
                </a:solidFill>
                <a:latin typeface="Barlow Condensed"/>
                <a:ea typeface="Barlow Condensed"/>
                <a:cs typeface="Barlow Condensed"/>
                <a:sym typeface="Barlow Condensed"/>
              </a:rPr>
              <a:t>Mạng</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máy</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tính</a:t>
            </a:r>
            <a:r>
              <a:rPr lang="en-US" sz="2500" b="0" i="0" u="none" strike="noStrike" cap="none" dirty="0">
                <a:solidFill>
                  <a:srgbClr val="000000"/>
                </a:solidFill>
                <a:latin typeface="Barlow Condensed"/>
                <a:ea typeface="Barlow Condensed"/>
                <a:cs typeface="Barlow Condensed"/>
                <a:sym typeface="Barlow Condensed"/>
              </a:rPr>
              <a:t> (computer network) là </a:t>
            </a:r>
            <a:r>
              <a:rPr lang="en-US" sz="2500" b="0" i="0" u="none" strike="noStrike" cap="none" dirty="0" err="1">
                <a:solidFill>
                  <a:srgbClr val="000000"/>
                </a:solidFill>
                <a:latin typeface="Barlow Condensed"/>
                <a:ea typeface="Barlow Condensed"/>
                <a:cs typeface="Barlow Condensed"/>
                <a:sym typeface="Barlow Condensed"/>
              </a:rPr>
              <a:t>hệ</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thống</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bao</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gồm</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nhiều</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hệ</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máy</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tính</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đơn</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lẻ</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nút</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mạng</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được</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kết</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nối</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với</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nhau</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theo</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kiến</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trúc</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nào</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đó</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và</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có</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khả</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năng</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trao</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đổi</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thông</a:t>
            </a:r>
            <a:r>
              <a:rPr lang="en-US" sz="2500" b="0" i="0" u="none" strike="noStrike" cap="none" dirty="0">
                <a:solidFill>
                  <a:srgbClr val="000000"/>
                </a:solidFill>
                <a:latin typeface="Barlow Condensed"/>
                <a:ea typeface="Barlow Condensed"/>
                <a:cs typeface="Barlow Condensed"/>
                <a:sym typeface="Barlow Condensed"/>
              </a:rPr>
              <a:t> tin.</a:t>
            </a:r>
            <a:endParaRPr dirty="0"/>
          </a:p>
          <a:p>
            <a:pPr marL="160019" marR="0" lvl="0" indent="-158750" algn="just" rtl="0">
              <a:lnSpc>
                <a:spcPct val="100000"/>
              </a:lnSpc>
              <a:spcBef>
                <a:spcPts val="0"/>
              </a:spcBef>
              <a:spcAft>
                <a:spcPts val="0"/>
              </a:spcAft>
              <a:buClr>
                <a:srgbClr val="000000"/>
              </a:buClr>
              <a:buSzPts val="2500"/>
              <a:buFont typeface="Arial"/>
              <a:buChar char="•"/>
            </a:pPr>
            <a:r>
              <a:rPr lang="en-US" sz="2500" b="0" i="0" u="none" strike="noStrike" cap="none" dirty="0" err="1">
                <a:solidFill>
                  <a:srgbClr val="000000"/>
                </a:solidFill>
                <a:latin typeface="Barlow Condensed"/>
                <a:ea typeface="Barlow Condensed"/>
                <a:cs typeface="Barlow Condensed"/>
                <a:sym typeface="Barlow Condensed"/>
              </a:rPr>
              <a:t>Các</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thành</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phần</a:t>
            </a:r>
            <a:r>
              <a:rPr lang="en-US" sz="2500" b="0" i="0" u="none" strike="noStrike" cap="none" dirty="0">
                <a:solidFill>
                  <a:srgbClr val="000000"/>
                </a:solidFill>
                <a:latin typeface="Barlow Condensed"/>
                <a:ea typeface="Barlow Condensed"/>
                <a:cs typeface="Barlow Condensed"/>
                <a:sym typeface="Barlow Condensed"/>
              </a:rPr>
              <a:t>:</a:t>
            </a:r>
            <a:endParaRPr sz="2500" b="0" i="0" u="none" strike="noStrike" cap="none" dirty="0">
              <a:solidFill>
                <a:srgbClr val="000000"/>
              </a:solidFill>
              <a:latin typeface="Barlow Condensed"/>
              <a:ea typeface="Barlow Condensed"/>
              <a:cs typeface="Barlow Condensed"/>
              <a:sym typeface="Barlow Condensed"/>
            </a:endParaRPr>
          </a:p>
          <a:p>
            <a:pPr marL="457200" marR="0" lvl="1" indent="-457200" algn="just" rtl="0">
              <a:lnSpc>
                <a:spcPct val="100000"/>
              </a:lnSpc>
              <a:spcBef>
                <a:spcPts val="0"/>
              </a:spcBef>
              <a:spcAft>
                <a:spcPts val="0"/>
              </a:spcAft>
              <a:buClr>
                <a:srgbClr val="000000"/>
              </a:buClr>
              <a:buSzPts val="2500"/>
              <a:buFont typeface="Noto Sans Symbols"/>
              <a:buChar char="❑"/>
            </a:pPr>
            <a:r>
              <a:rPr lang="en-US" sz="2500" b="0" i="0" u="none" strike="noStrike" cap="none" dirty="0" err="1">
                <a:solidFill>
                  <a:srgbClr val="000000"/>
                </a:solidFill>
                <a:latin typeface="Barlow Condensed"/>
                <a:ea typeface="Barlow Condensed"/>
                <a:cs typeface="Barlow Condensed"/>
                <a:sym typeface="Barlow Condensed"/>
              </a:rPr>
              <a:t>Máy</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chủ</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nút</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các</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thiết</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bị</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đầu</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cuối</a:t>
            </a:r>
            <a:r>
              <a:rPr lang="en-US" sz="2500" b="0" i="0" u="none" strike="noStrike" cap="none" dirty="0">
                <a:solidFill>
                  <a:srgbClr val="000000"/>
                </a:solidFill>
                <a:latin typeface="Barlow Condensed"/>
                <a:ea typeface="Barlow Condensed"/>
                <a:cs typeface="Barlow Condensed"/>
                <a:sym typeface="Barlow Condensed"/>
              </a:rPr>
              <a:t>)</a:t>
            </a:r>
            <a:endParaRPr sz="2500" b="0" i="0" u="none" strike="noStrike" cap="none" dirty="0">
              <a:solidFill>
                <a:srgbClr val="000000"/>
              </a:solidFill>
              <a:latin typeface="Barlow Condensed"/>
              <a:ea typeface="Barlow Condensed"/>
              <a:cs typeface="Barlow Condensed"/>
              <a:sym typeface="Barlow Condensed"/>
            </a:endParaRPr>
          </a:p>
          <a:p>
            <a:pPr marL="457200" marR="0" lvl="1" indent="-457200" algn="just" rtl="0">
              <a:lnSpc>
                <a:spcPct val="100000"/>
              </a:lnSpc>
              <a:spcBef>
                <a:spcPts val="0"/>
              </a:spcBef>
              <a:spcAft>
                <a:spcPts val="0"/>
              </a:spcAft>
              <a:buClr>
                <a:srgbClr val="000000"/>
              </a:buClr>
              <a:buSzPts val="2500"/>
              <a:buFont typeface="Noto Sans Symbols"/>
              <a:buChar char="❑"/>
            </a:pPr>
            <a:r>
              <a:rPr lang="en-US" sz="2500" b="0" i="0" u="none" strike="noStrike" cap="none" dirty="0">
                <a:solidFill>
                  <a:srgbClr val="000000"/>
                </a:solidFill>
                <a:latin typeface="Barlow Condensed"/>
                <a:ea typeface="Barlow Condensed"/>
                <a:cs typeface="Barlow Condensed"/>
                <a:sym typeface="Barlow Condensed"/>
              </a:rPr>
              <a:t>Switch</a:t>
            </a:r>
            <a:endParaRPr sz="2500" b="0" i="0" u="none" strike="noStrike" cap="none" dirty="0">
              <a:solidFill>
                <a:srgbClr val="000000"/>
              </a:solidFill>
              <a:latin typeface="Barlow Condensed"/>
              <a:ea typeface="Barlow Condensed"/>
              <a:cs typeface="Barlow Condensed"/>
              <a:sym typeface="Barlow Condensed"/>
            </a:endParaRPr>
          </a:p>
          <a:p>
            <a:pPr marL="457200" marR="0" lvl="1" indent="-457200" algn="just" rtl="0">
              <a:lnSpc>
                <a:spcPct val="100000"/>
              </a:lnSpc>
              <a:spcBef>
                <a:spcPts val="0"/>
              </a:spcBef>
              <a:spcAft>
                <a:spcPts val="0"/>
              </a:spcAft>
              <a:buClr>
                <a:srgbClr val="000000"/>
              </a:buClr>
              <a:buSzPts val="2500"/>
              <a:buFont typeface="Noto Sans Symbols"/>
              <a:buChar char="❑"/>
            </a:pPr>
            <a:r>
              <a:rPr lang="en-US" sz="2500" b="0" i="0" u="none" strike="noStrike" cap="none" dirty="0" err="1">
                <a:solidFill>
                  <a:srgbClr val="000000"/>
                </a:solidFill>
                <a:latin typeface="Barlow Condensed"/>
                <a:ea typeface="Barlow Condensed"/>
                <a:cs typeface="Barlow Condensed"/>
                <a:sym typeface="Barlow Condensed"/>
              </a:rPr>
              <a:t>Liên</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kết</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giao</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tiếp</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5"/>
          <p:cNvSpPr txBox="1">
            <a:spLocks noGrp="1"/>
          </p:cNvSpPr>
          <p:nvPr>
            <p:ph type="ctrTitle"/>
          </p:nvPr>
        </p:nvSpPr>
        <p:spPr>
          <a:xfrm>
            <a:off x="555168" y="252447"/>
            <a:ext cx="2928259" cy="682487"/>
          </a:xfrm>
          <a:prstGeom prst="rect">
            <a:avLst/>
          </a:prstGeom>
          <a:noFill/>
          <a:ln>
            <a:noFill/>
          </a:ln>
        </p:spPr>
        <p:txBody>
          <a:bodyPr spcFirstLastPara="1" wrap="square" lIns="68550" tIns="68550" rIns="68550" bIns="68550" anchor="b" anchorCtr="0">
            <a:noAutofit/>
          </a:bodyPr>
          <a:lstStyle/>
          <a:p>
            <a:pPr marL="0" lvl="0" indent="0" algn="ctr" rtl="0">
              <a:lnSpc>
                <a:spcPct val="100000"/>
              </a:lnSpc>
              <a:spcBef>
                <a:spcPts val="0"/>
              </a:spcBef>
              <a:spcAft>
                <a:spcPts val="0"/>
              </a:spcAft>
              <a:buSzPts val="3000"/>
              <a:buNone/>
            </a:pPr>
            <a:r>
              <a:rPr lang="en-US" sz="4000" b="1">
                <a:solidFill>
                  <a:srgbClr val="212121"/>
                </a:solidFill>
              </a:rPr>
              <a:t>CÁC LOẠI MẠNG</a:t>
            </a:r>
            <a:endParaRPr sz="4000" b="1">
              <a:solidFill>
                <a:srgbClr val="212121"/>
              </a:solidFill>
            </a:endParaRPr>
          </a:p>
        </p:txBody>
      </p:sp>
      <p:sp>
        <p:nvSpPr>
          <p:cNvPr id="523" name="Google Shape;523;p55"/>
          <p:cNvSpPr txBox="1"/>
          <p:nvPr/>
        </p:nvSpPr>
        <p:spPr>
          <a:xfrm>
            <a:off x="555167" y="815191"/>
            <a:ext cx="6074231" cy="3693319"/>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2600" b="0" i="0" u="none" strike="noStrike" cap="none">
                <a:solidFill>
                  <a:srgbClr val="000000"/>
                </a:solidFill>
                <a:latin typeface="Barlow Condensed"/>
                <a:ea typeface="Barlow Condensed"/>
                <a:cs typeface="Barlow Condensed"/>
                <a:sym typeface="Barlow Condensed"/>
              </a:rPr>
              <a:t>Theo quy mô (phân bố địa lý) </a:t>
            </a:r>
            <a:endParaRPr sz="2600" b="0" i="0" u="none" strike="noStrike" cap="none">
              <a:solidFill>
                <a:srgbClr val="000000"/>
              </a:solidFill>
              <a:latin typeface="Barlow Condensed"/>
              <a:ea typeface="Barlow Condensed"/>
              <a:cs typeface="Barlow Condensed"/>
              <a:sym typeface="Barlow Condensed"/>
            </a:endParaRPr>
          </a:p>
          <a:p>
            <a:pPr marL="342900" marR="0" lvl="0" indent="-342900" algn="just" rtl="0">
              <a:lnSpc>
                <a:spcPct val="100000"/>
              </a:lnSpc>
              <a:spcBef>
                <a:spcPts val="0"/>
              </a:spcBef>
              <a:spcAft>
                <a:spcPts val="0"/>
              </a:spcAft>
              <a:buClr>
                <a:srgbClr val="000000"/>
              </a:buClr>
              <a:buSzPts val="2600"/>
              <a:buFont typeface="Arial"/>
              <a:buChar char="•"/>
            </a:pPr>
            <a:r>
              <a:rPr lang="en-US" sz="2600" b="0" i="0" u="none" strike="noStrike" cap="none">
                <a:solidFill>
                  <a:srgbClr val="000000"/>
                </a:solidFill>
                <a:latin typeface="Barlow Condensed"/>
                <a:ea typeface="Barlow Condensed"/>
                <a:cs typeface="Barlow Condensed"/>
                <a:sym typeface="Barlow Condensed"/>
              </a:rPr>
              <a:t>Mạng rộng (WAN)</a:t>
            </a:r>
            <a:endParaRPr sz="2600" b="0" i="0" u="none" strike="noStrike" cap="none">
              <a:solidFill>
                <a:srgbClr val="000000"/>
              </a:solidFill>
              <a:latin typeface="Barlow Condensed"/>
              <a:ea typeface="Barlow Condensed"/>
              <a:cs typeface="Barlow Condensed"/>
              <a:sym typeface="Barlow Condensed"/>
            </a:endParaRPr>
          </a:p>
          <a:p>
            <a:pPr marL="342900" marR="0" lvl="1" indent="-342900" algn="just" rtl="0">
              <a:lnSpc>
                <a:spcPct val="100000"/>
              </a:lnSpc>
              <a:spcBef>
                <a:spcPts val="0"/>
              </a:spcBef>
              <a:spcAft>
                <a:spcPts val="0"/>
              </a:spcAft>
              <a:buClr>
                <a:srgbClr val="000000"/>
              </a:buClr>
              <a:buSzPts val="2600"/>
              <a:buFont typeface="Noto Sans Symbols"/>
              <a:buChar char="❑"/>
            </a:pPr>
            <a:r>
              <a:rPr lang="en-US" sz="2600" b="0" i="0" u="none" strike="noStrike" cap="none">
                <a:solidFill>
                  <a:srgbClr val="000000"/>
                </a:solidFill>
                <a:latin typeface="Barlow Condensed"/>
                <a:ea typeface="Barlow Condensed"/>
                <a:cs typeface="Barlow Condensed"/>
                <a:sym typeface="Barlow Condensed"/>
              </a:rPr>
              <a:t>Khoảng cách giữa hai nút bất kỳ&gt; 20km và có thể lên tới hàng nghìn km</a:t>
            </a:r>
            <a:endParaRPr sz="2600" b="0" i="0" u="none" strike="noStrike" cap="none">
              <a:solidFill>
                <a:srgbClr val="000000"/>
              </a:solidFill>
              <a:latin typeface="Barlow Condensed"/>
              <a:ea typeface="Barlow Condensed"/>
              <a:cs typeface="Barlow Condensed"/>
              <a:sym typeface="Barlow Condensed"/>
            </a:endParaRPr>
          </a:p>
          <a:p>
            <a:pPr marL="342900" marR="0" lvl="1" indent="-342900" algn="just" rtl="0">
              <a:lnSpc>
                <a:spcPct val="100000"/>
              </a:lnSpc>
              <a:spcBef>
                <a:spcPts val="0"/>
              </a:spcBef>
              <a:spcAft>
                <a:spcPts val="0"/>
              </a:spcAft>
              <a:buClr>
                <a:srgbClr val="000000"/>
              </a:buClr>
              <a:buSzPts val="2600"/>
              <a:buFont typeface="Noto Sans Symbols"/>
              <a:buChar char="❑"/>
            </a:pPr>
            <a:r>
              <a:rPr lang="en-US" sz="2600" b="0" i="0" u="none" strike="noStrike" cap="none">
                <a:solidFill>
                  <a:srgbClr val="000000"/>
                </a:solidFill>
                <a:latin typeface="Barlow Condensed"/>
                <a:ea typeface="Barlow Condensed"/>
                <a:cs typeface="Barlow Condensed"/>
                <a:sym typeface="Barlow Condensed"/>
              </a:rPr>
              <a:t>Chậm trễ lâu do khoảng cách di chuyển</a:t>
            </a:r>
            <a:endParaRPr sz="2600" b="0" i="0" u="none" strike="noStrike" cap="none">
              <a:solidFill>
                <a:srgbClr val="000000"/>
              </a:solidFill>
              <a:latin typeface="Barlow Condensed"/>
              <a:ea typeface="Barlow Condensed"/>
              <a:cs typeface="Barlow Condensed"/>
              <a:sym typeface="Barlow Condensed"/>
            </a:endParaRPr>
          </a:p>
          <a:p>
            <a:pPr marL="342900" marR="0" lvl="1" indent="-342900" algn="just" rtl="0">
              <a:lnSpc>
                <a:spcPct val="100000"/>
              </a:lnSpc>
              <a:spcBef>
                <a:spcPts val="0"/>
              </a:spcBef>
              <a:spcAft>
                <a:spcPts val="0"/>
              </a:spcAft>
              <a:buClr>
                <a:srgbClr val="000000"/>
              </a:buClr>
              <a:buSzPts val="2600"/>
              <a:buFont typeface="Noto Sans Symbols"/>
              <a:buChar char="❑"/>
            </a:pPr>
            <a:r>
              <a:rPr lang="en-US" sz="2600" b="0" i="0" u="none" strike="noStrike" cap="none">
                <a:solidFill>
                  <a:srgbClr val="000000"/>
                </a:solidFill>
                <a:latin typeface="Barlow Condensed"/>
                <a:ea typeface="Barlow Condensed"/>
                <a:cs typeface="Barlow Condensed"/>
                <a:sym typeface="Barlow Condensed"/>
              </a:rPr>
              <a:t>Tính không đồng nhất của phương tiện truyền dẫn</a:t>
            </a:r>
            <a:endParaRPr sz="2600" b="0" i="0" u="none" strike="noStrike" cap="none">
              <a:solidFill>
                <a:srgbClr val="000000"/>
              </a:solidFill>
              <a:latin typeface="Barlow Condensed"/>
              <a:ea typeface="Barlow Condensed"/>
              <a:cs typeface="Barlow Condensed"/>
              <a:sym typeface="Barlow Condensed"/>
            </a:endParaRPr>
          </a:p>
          <a:p>
            <a:pPr marL="342900" marR="0" lvl="1" indent="-342900" algn="just" rtl="0">
              <a:lnSpc>
                <a:spcPct val="100000"/>
              </a:lnSpc>
              <a:spcBef>
                <a:spcPts val="0"/>
              </a:spcBef>
              <a:spcAft>
                <a:spcPts val="0"/>
              </a:spcAft>
              <a:buClr>
                <a:srgbClr val="000000"/>
              </a:buClr>
              <a:buSzPts val="2600"/>
              <a:buFont typeface="Noto Sans Symbols"/>
              <a:buChar char="❑"/>
            </a:pPr>
            <a:r>
              <a:rPr lang="en-US" sz="2600" b="0" i="0" u="none" strike="noStrike" cap="none">
                <a:solidFill>
                  <a:srgbClr val="000000"/>
                </a:solidFill>
                <a:latin typeface="Barlow Condensed"/>
                <a:ea typeface="Barlow Condensed"/>
                <a:cs typeface="Barlow Condensed"/>
                <a:sym typeface="Barlow Condensed"/>
              </a:rPr>
              <a:t>Tốc độ từ 150Mbps đến 10Gbps (OC192 trên đường trục) </a:t>
            </a:r>
            <a:endParaRPr sz="2600" b="0" i="0" u="none" strike="noStrike" cap="none">
              <a:solidFill>
                <a:srgbClr val="000000"/>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6"/>
          <p:cNvSpPr txBox="1"/>
          <p:nvPr/>
        </p:nvSpPr>
        <p:spPr>
          <a:xfrm>
            <a:off x="446315" y="909756"/>
            <a:ext cx="6324599" cy="3323987"/>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000000"/>
              </a:buClr>
              <a:buSzPts val="3000"/>
              <a:buFont typeface="Arial"/>
              <a:buChar char="•"/>
            </a:pPr>
            <a:r>
              <a:rPr lang="en-US" sz="3000" b="0" i="0" u="none" strike="noStrike" cap="none">
                <a:solidFill>
                  <a:srgbClr val="000000"/>
                </a:solidFill>
                <a:latin typeface="Barlow Condensed"/>
                <a:ea typeface="Barlow Condensed"/>
                <a:cs typeface="Barlow Condensed"/>
                <a:sym typeface="Barlow Condensed"/>
              </a:rPr>
              <a:t>Mạng cục bộ (LAN)</a:t>
            </a:r>
            <a:endParaRPr sz="3000" b="0" i="0" u="none" strike="noStrike" cap="none">
              <a:solidFill>
                <a:srgbClr val="000000"/>
              </a:solidFill>
              <a:latin typeface="Barlow Condensed"/>
              <a:ea typeface="Barlow Condensed"/>
              <a:cs typeface="Barlow Condensed"/>
              <a:sym typeface="Barlow Condensed"/>
            </a:endParaRPr>
          </a:p>
          <a:p>
            <a:pPr marL="342900" marR="0" lvl="0" indent="-342900" algn="just" rtl="0">
              <a:lnSpc>
                <a:spcPct val="100000"/>
              </a:lnSpc>
              <a:spcBef>
                <a:spcPts val="0"/>
              </a:spcBef>
              <a:spcAft>
                <a:spcPts val="0"/>
              </a:spcAft>
              <a:buClr>
                <a:srgbClr val="000000"/>
              </a:buClr>
              <a:buSzPts val="3000"/>
              <a:buFont typeface="Noto Sans Symbols"/>
              <a:buChar char="❑"/>
            </a:pPr>
            <a:r>
              <a:rPr lang="en-US" sz="3000" b="0" i="0" u="none" strike="noStrike" cap="none">
                <a:solidFill>
                  <a:srgbClr val="000000"/>
                </a:solidFill>
                <a:latin typeface="Barlow Condensed"/>
                <a:ea typeface="Barlow Condensed"/>
                <a:cs typeface="Barlow Condensed"/>
                <a:sym typeface="Barlow Condensed"/>
              </a:rPr>
              <a:t>Giới hạn trong phạm vi địa lý (thường &lt;2km)</a:t>
            </a:r>
            <a:endParaRPr sz="3000" b="0" i="0" u="none" strike="noStrike" cap="none">
              <a:solidFill>
                <a:srgbClr val="000000"/>
              </a:solidFill>
              <a:latin typeface="Barlow Condensed"/>
              <a:ea typeface="Barlow Condensed"/>
              <a:cs typeface="Barlow Condensed"/>
              <a:sym typeface="Barlow Condensed"/>
            </a:endParaRPr>
          </a:p>
          <a:p>
            <a:pPr marL="342900" marR="0" lvl="0" indent="-342900" algn="just" rtl="0">
              <a:lnSpc>
                <a:spcPct val="100000"/>
              </a:lnSpc>
              <a:spcBef>
                <a:spcPts val="0"/>
              </a:spcBef>
              <a:spcAft>
                <a:spcPts val="0"/>
              </a:spcAft>
              <a:buClr>
                <a:srgbClr val="000000"/>
              </a:buClr>
              <a:buSzPts val="3000"/>
              <a:buFont typeface="Noto Sans Symbols"/>
              <a:buChar char="❑"/>
            </a:pPr>
            <a:r>
              <a:rPr lang="en-US" sz="3000" b="0" i="0" u="none" strike="noStrike" cap="none">
                <a:solidFill>
                  <a:srgbClr val="000000"/>
                </a:solidFill>
                <a:latin typeface="Barlow Condensed"/>
                <a:ea typeface="Barlow Condensed"/>
                <a:cs typeface="Barlow Condensed"/>
                <a:sym typeface="Barlow Condensed"/>
              </a:rPr>
              <a:t>Tốc độ 10-1000 Mbps</a:t>
            </a:r>
            <a:endParaRPr sz="3000" b="0" i="0" u="none" strike="noStrike" cap="none">
              <a:solidFill>
                <a:srgbClr val="000000"/>
              </a:solidFill>
              <a:latin typeface="Barlow Condensed"/>
              <a:ea typeface="Barlow Condensed"/>
              <a:cs typeface="Barlow Condensed"/>
              <a:sym typeface="Barlow Condensed"/>
            </a:endParaRPr>
          </a:p>
          <a:p>
            <a:pPr marL="342900" marR="0" lvl="0" indent="-342900" algn="just" rtl="0">
              <a:lnSpc>
                <a:spcPct val="100000"/>
              </a:lnSpc>
              <a:spcBef>
                <a:spcPts val="0"/>
              </a:spcBef>
              <a:spcAft>
                <a:spcPts val="0"/>
              </a:spcAft>
              <a:buClr>
                <a:srgbClr val="000000"/>
              </a:buClr>
              <a:buSzPts val="3000"/>
              <a:buFont typeface="Noto Sans Symbols"/>
              <a:buChar char="❑"/>
            </a:pPr>
            <a:r>
              <a:rPr lang="en-US" sz="3000" b="0" i="0" u="none" strike="noStrike" cap="none">
                <a:solidFill>
                  <a:srgbClr val="000000"/>
                </a:solidFill>
                <a:latin typeface="Barlow Condensed"/>
                <a:ea typeface="Barlow Condensed"/>
                <a:cs typeface="Barlow Condensed"/>
                <a:sym typeface="Barlow Condensed"/>
              </a:rPr>
              <a:t>Độ trễ ngắn và tiếng ồn thấp </a:t>
            </a:r>
            <a:endParaRPr sz="3000" b="0" i="0" u="none" strike="noStrike" cap="none">
              <a:solidFill>
                <a:srgbClr val="000000"/>
              </a:solidFill>
              <a:latin typeface="Barlow Condensed"/>
              <a:ea typeface="Barlow Condensed"/>
              <a:cs typeface="Barlow Condensed"/>
              <a:sym typeface="Barlow Condensed"/>
            </a:endParaRPr>
          </a:p>
          <a:p>
            <a:pPr marL="342900" marR="0" lvl="0" indent="-152400" algn="just" rtl="0">
              <a:lnSpc>
                <a:spcPct val="100000"/>
              </a:lnSpc>
              <a:spcBef>
                <a:spcPts val="0"/>
              </a:spcBef>
              <a:spcAft>
                <a:spcPts val="0"/>
              </a:spcAft>
              <a:buClr>
                <a:srgbClr val="000000"/>
              </a:buClr>
              <a:buSzPts val="3000"/>
              <a:buFont typeface="Noto Sans Symbols"/>
              <a:buNone/>
            </a:pPr>
            <a:endParaRPr sz="3000" b="0" i="0" u="none" strike="noStrike" cap="none">
              <a:solidFill>
                <a:srgbClr val="000000"/>
              </a:solidFill>
              <a:latin typeface="Barlow Condensed"/>
              <a:ea typeface="Barlow Condensed"/>
              <a:cs typeface="Barlow Condensed"/>
              <a:sym typeface="Barlow Condensed"/>
            </a:endParaRPr>
          </a:p>
          <a:p>
            <a:pPr marL="342900" marR="0" lvl="0" indent="-342900" algn="just" rtl="0">
              <a:lnSpc>
                <a:spcPct val="100000"/>
              </a:lnSpc>
              <a:spcBef>
                <a:spcPts val="0"/>
              </a:spcBef>
              <a:spcAft>
                <a:spcPts val="0"/>
              </a:spcAft>
              <a:buClr>
                <a:srgbClr val="000000"/>
              </a:buClr>
              <a:buSzPts val="3000"/>
              <a:buFont typeface="Arial"/>
              <a:buChar char="•"/>
            </a:pPr>
            <a:r>
              <a:rPr lang="en-US" sz="3000" b="0" i="0" u="none" strike="noStrike" cap="none">
                <a:solidFill>
                  <a:srgbClr val="000000"/>
                </a:solidFill>
                <a:latin typeface="Barlow Condensed"/>
                <a:ea typeface="Barlow Condensed"/>
                <a:cs typeface="Barlow Condensed"/>
                <a:sym typeface="Barlow Condensed"/>
              </a:rPr>
              <a:t>Mạng khu vực đô thị (MAN) 	</a:t>
            </a:r>
            <a:endParaRPr/>
          </a:p>
          <a:p>
            <a:pPr marL="342900" marR="0" lvl="0" indent="-342900" algn="just" rtl="0">
              <a:lnSpc>
                <a:spcPct val="100000"/>
              </a:lnSpc>
              <a:spcBef>
                <a:spcPts val="0"/>
              </a:spcBef>
              <a:spcAft>
                <a:spcPts val="0"/>
              </a:spcAft>
              <a:buClr>
                <a:srgbClr val="000000"/>
              </a:buClr>
              <a:buSzPts val="3000"/>
              <a:buFont typeface="Noto Sans Symbols"/>
              <a:buChar char="❑"/>
            </a:pPr>
            <a:r>
              <a:rPr lang="en-US" sz="3000" b="0" i="0" u="none" strike="noStrike" cap="none">
                <a:solidFill>
                  <a:srgbClr val="000000"/>
                </a:solidFill>
                <a:latin typeface="Barlow Condensed"/>
                <a:ea typeface="Barlow Condensed"/>
                <a:cs typeface="Barlow Condensed"/>
                <a:sym typeface="Barlow Condensed"/>
              </a:rPr>
              <a:t>Giữa LAN và WAN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7"/>
          <p:cNvSpPr txBox="1"/>
          <p:nvPr/>
        </p:nvSpPr>
        <p:spPr>
          <a:xfrm>
            <a:off x="533401" y="1236327"/>
            <a:ext cx="6324599" cy="2862322"/>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3000"/>
              <a:buFont typeface="Arial"/>
              <a:buChar char="•"/>
            </a:pPr>
            <a:r>
              <a:rPr lang="en-US" sz="3000" b="0" i="0" u="none" strike="noStrike" cap="none" dirty="0" smtClean="0">
                <a:solidFill>
                  <a:srgbClr val="000000"/>
                </a:solidFill>
                <a:latin typeface="Barlow Condensed"/>
                <a:ea typeface="Barlow Condensed"/>
                <a:cs typeface="Barlow Condensed"/>
                <a:sym typeface="Barlow Condensed"/>
              </a:rPr>
              <a:t>Topology</a:t>
            </a:r>
            <a:endParaRPr dirty="0"/>
          </a:p>
          <a:p>
            <a:pPr marL="285750" marR="0" lvl="0" indent="-285750" algn="l" rtl="0">
              <a:lnSpc>
                <a:spcPct val="100000"/>
              </a:lnSpc>
              <a:spcBef>
                <a:spcPts val="0"/>
              </a:spcBef>
              <a:spcAft>
                <a:spcPts val="0"/>
              </a:spcAft>
              <a:buClr>
                <a:srgbClr val="000000"/>
              </a:buClr>
              <a:buSzPts val="3000"/>
              <a:buFont typeface="Arial"/>
              <a:buChar char="•"/>
            </a:pPr>
            <a:r>
              <a:rPr lang="en-US" sz="3000" b="0" i="0" u="none" strike="noStrike" cap="none" dirty="0">
                <a:solidFill>
                  <a:srgbClr val="000000"/>
                </a:solidFill>
                <a:latin typeface="Barlow Condensed"/>
                <a:ea typeface="Barlow Condensed"/>
                <a:cs typeface="Barlow Condensed"/>
                <a:sym typeface="Barlow Condensed"/>
              </a:rPr>
              <a:t>Bus</a:t>
            </a:r>
            <a:endParaRPr dirty="0"/>
          </a:p>
          <a:p>
            <a:pPr marL="285750" marR="0" lvl="0" indent="-285750" algn="l" rtl="0">
              <a:lnSpc>
                <a:spcPct val="100000"/>
              </a:lnSpc>
              <a:spcBef>
                <a:spcPts val="0"/>
              </a:spcBef>
              <a:spcAft>
                <a:spcPts val="0"/>
              </a:spcAft>
              <a:buClr>
                <a:srgbClr val="000000"/>
              </a:buClr>
              <a:buSzPts val="3000"/>
              <a:buFont typeface="Arial"/>
              <a:buChar char="•"/>
            </a:pPr>
            <a:r>
              <a:rPr lang="en-US" sz="3000" b="0" i="0" u="none" strike="noStrike" cap="none" dirty="0">
                <a:solidFill>
                  <a:srgbClr val="000000"/>
                </a:solidFill>
                <a:latin typeface="Barlow Condensed"/>
                <a:ea typeface="Barlow Condensed"/>
                <a:cs typeface="Barlow Condensed"/>
                <a:sym typeface="Barlow Condensed"/>
              </a:rPr>
              <a:t>Star</a:t>
            </a:r>
            <a:endParaRPr dirty="0"/>
          </a:p>
          <a:p>
            <a:pPr marL="285750" marR="0" lvl="0" indent="-285750" algn="l" rtl="0">
              <a:lnSpc>
                <a:spcPct val="100000"/>
              </a:lnSpc>
              <a:spcBef>
                <a:spcPts val="0"/>
              </a:spcBef>
              <a:spcAft>
                <a:spcPts val="0"/>
              </a:spcAft>
              <a:buClr>
                <a:srgbClr val="000000"/>
              </a:buClr>
              <a:buSzPts val="3000"/>
              <a:buFont typeface="Arial"/>
              <a:buChar char="•"/>
            </a:pPr>
            <a:r>
              <a:rPr lang="en-US" sz="3000" b="0" i="0" u="none" strike="noStrike" cap="none" dirty="0">
                <a:solidFill>
                  <a:srgbClr val="000000"/>
                </a:solidFill>
                <a:latin typeface="Barlow Condensed"/>
                <a:ea typeface="Barlow Condensed"/>
                <a:cs typeface="Barlow Condensed"/>
                <a:sym typeface="Barlow Condensed"/>
              </a:rPr>
              <a:t>Ring</a:t>
            </a:r>
            <a:endParaRPr dirty="0"/>
          </a:p>
          <a:p>
            <a:pPr marL="285750" marR="0" lvl="0" indent="-285750" algn="l" rtl="0">
              <a:lnSpc>
                <a:spcPct val="100000"/>
              </a:lnSpc>
              <a:spcBef>
                <a:spcPts val="0"/>
              </a:spcBef>
              <a:spcAft>
                <a:spcPts val="0"/>
              </a:spcAft>
              <a:buClr>
                <a:srgbClr val="000000"/>
              </a:buClr>
              <a:buSzPts val="3000"/>
              <a:buFont typeface="Arial"/>
              <a:buChar char="•"/>
            </a:pPr>
            <a:r>
              <a:rPr lang="en-US" sz="3000" b="0" i="0" u="none" strike="noStrike" cap="none" dirty="0">
                <a:solidFill>
                  <a:srgbClr val="000000"/>
                </a:solidFill>
                <a:latin typeface="Barlow Condensed"/>
                <a:ea typeface="Barlow Condensed"/>
                <a:cs typeface="Barlow Condensed"/>
                <a:sym typeface="Barlow Condensed"/>
              </a:rPr>
              <a:t>Mesh</a:t>
            </a:r>
            <a:endParaRPr dirty="0"/>
          </a:p>
        </p:txBody>
      </p:sp>
      <p:pic>
        <p:nvPicPr>
          <p:cNvPr id="534" name="Google Shape;534;p57" descr="Trying To Update Windows Be Like - GIF on Imgur"/>
          <p:cNvPicPr preferRelativeResize="0"/>
          <p:nvPr/>
        </p:nvPicPr>
        <p:blipFill rotWithShape="1">
          <a:blip r:embed="rId3">
            <a:alphaModFix/>
          </a:blip>
          <a:srcRect/>
          <a:stretch/>
        </p:blipFill>
        <p:spPr>
          <a:xfrm>
            <a:off x="3112598" y="1498172"/>
            <a:ext cx="3212001" cy="24090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8"/>
          <p:cNvSpPr txBox="1">
            <a:spLocks noGrp="1"/>
          </p:cNvSpPr>
          <p:nvPr>
            <p:ph type="ctrTitle"/>
          </p:nvPr>
        </p:nvSpPr>
        <p:spPr>
          <a:xfrm>
            <a:off x="489856" y="286584"/>
            <a:ext cx="4887688" cy="682487"/>
          </a:xfrm>
          <a:prstGeom prst="rect">
            <a:avLst/>
          </a:prstGeom>
          <a:noFill/>
          <a:ln>
            <a:noFill/>
          </a:ln>
        </p:spPr>
        <p:txBody>
          <a:bodyPr spcFirstLastPara="1" wrap="square" lIns="68550" tIns="68550" rIns="68550" bIns="68550" anchor="b" anchorCtr="0">
            <a:noAutofit/>
          </a:bodyPr>
          <a:lstStyle/>
          <a:p>
            <a:pPr marL="0" lvl="0" indent="0" algn="ctr" rtl="0">
              <a:lnSpc>
                <a:spcPct val="100000"/>
              </a:lnSpc>
              <a:spcBef>
                <a:spcPts val="0"/>
              </a:spcBef>
              <a:spcAft>
                <a:spcPts val="0"/>
              </a:spcAft>
              <a:buSzPts val="3000"/>
              <a:buNone/>
            </a:pPr>
            <a:r>
              <a:rPr lang="en-US" sz="4000" b="1" dirty="0">
                <a:solidFill>
                  <a:srgbClr val="212121"/>
                </a:solidFill>
              </a:rPr>
              <a:t>CÁC HÌNH THỨC GIAO TIẾP</a:t>
            </a:r>
            <a:endParaRPr sz="4000" b="1" dirty="0">
              <a:solidFill>
                <a:srgbClr val="212121"/>
              </a:solidFill>
            </a:endParaRPr>
          </a:p>
        </p:txBody>
      </p:sp>
      <p:sp>
        <p:nvSpPr>
          <p:cNvPr id="540" name="Google Shape;540;p58"/>
          <p:cNvSpPr txBox="1"/>
          <p:nvPr/>
        </p:nvSpPr>
        <p:spPr>
          <a:xfrm>
            <a:off x="566058" y="899569"/>
            <a:ext cx="6041573" cy="3554819"/>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2500" b="1" i="1" u="none" strike="noStrike" cap="none" dirty="0">
                <a:solidFill>
                  <a:srgbClr val="000000"/>
                </a:solidFill>
                <a:latin typeface="Barlow Condensed"/>
                <a:ea typeface="Barlow Condensed"/>
                <a:cs typeface="Barlow Condensed"/>
                <a:sym typeface="Barlow Condensed"/>
              </a:rPr>
              <a:t>Point-to-point (unicast)</a:t>
            </a:r>
            <a:endParaRPr dirty="0"/>
          </a:p>
          <a:p>
            <a:pPr marL="342900" marR="0" lvl="0" indent="-342900" algn="just" rtl="0">
              <a:lnSpc>
                <a:spcPct val="100000"/>
              </a:lnSpc>
              <a:spcBef>
                <a:spcPts val="0"/>
              </a:spcBef>
              <a:spcAft>
                <a:spcPts val="0"/>
              </a:spcAft>
              <a:buClr>
                <a:srgbClr val="000000"/>
              </a:buClr>
              <a:buSzPts val="2500"/>
              <a:buFont typeface="Arial"/>
              <a:buChar char="•"/>
            </a:pPr>
            <a:r>
              <a:rPr lang="en-US" sz="2500" b="0" i="0" u="none" strike="noStrike" cap="none" dirty="0" err="1">
                <a:solidFill>
                  <a:srgbClr val="000000"/>
                </a:solidFill>
                <a:latin typeface="Barlow Condensed"/>
                <a:ea typeface="Barlow Condensed"/>
                <a:cs typeface="Barlow Condensed"/>
                <a:sym typeface="Barlow Condensed"/>
              </a:rPr>
              <a:t>Một</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hoặc</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nhiều</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liên</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kết</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trực</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tiếp</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hoặc</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gián</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tiếp</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giữa</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mỗi</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cặp</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nút</a:t>
            </a:r>
            <a:endParaRPr sz="2500" b="0" i="0" u="none" strike="noStrike" cap="none" dirty="0">
              <a:solidFill>
                <a:srgbClr val="000000"/>
              </a:solidFill>
              <a:latin typeface="Barlow Condensed"/>
              <a:ea typeface="Barlow Condensed"/>
              <a:cs typeface="Barlow Condensed"/>
              <a:sym typeface="Barlow Condensed"/>
            </a:endParaRPr>
          </a:p>
          <a:p>
            <a:pPr marL="342900" marR="0" lvl="0" indent="-342900" algn="just" rtl="0">
              <a:lnSpc>
                <a:spcPct val="100000"/>
              </a:lnSpc>
              <a:spcBef>
                <a:spcPts val="0"/>
              </a:spcBef>
              <a:spcAft>
                <a:spcPts val="0"/>
              </a:spcAft>
              <a:buClr>
                <a:srgbClr val="000000"/>
              </a:buClr>
              <a:buSzPts val="2500"/>
              <a:buFont typeface="Arial"/>
              <a:buChar char="•"/>
            </a:pPr>
            <a:r>
              <a:rPr lang="en-US" sz="2500" b="0" i="0" u="none" strike="noStrike" cap="none" dirty="0" err="1">
                <a:solidFill>
                  <a:srgbClr val="000000"/>
                </a:solidFill>
                <a:latin typeface="Barlow Condensed"/>
                <a:ea typeface="Barlow Condensed"/>
                <a:cs typeface="Barlow Condensed"/>
                <a:sym typeface="Barlow Condensed"/>
              </a:rPr>
              <a:t>Luôn</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luôn</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giao</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tiếp</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giữa</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hai</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nút</a:t>
            </a:r>
            <a:endParaRPr sz="2500" b="0" i="0" u="none" strike="noStrike" cap="none" dirty="0">
              <a:solidFill>
                <a:srgbClr val="000000"/>
              </a:solidFill>
              <a:latin typeface="Barlow Condensed"/>
              <a:ea typeface="Barlow Condensed"/>
              <a:cs typeface="Barlow Condensed"/>
              <a:sym typeface="Barlow Condensed"/>
            </a:endParaRPr>
          </a:p>
          <a:p>
            <a:pPr marL="342900" marR="0" lvl="0" indent="-342900" algn="just" rtl="0">
              <a:lnSpc>
                <a:spcPct val="100000"/>
              </a:lnSpc>
              <a:spcBef>
                <a:spcPts val="0"/>
              </a:spcBef>
              <a:spcAft>
                <a:spcPts val="0"/>
              </a:spcAft>
              <a:buClr>
                <a:srgbClr val="000000"/>
              </a:buClr>
              <a:buSzPts val="2500"/>
              <a:buFont typeface="Arial"/>
              <a:buChar char="•"/>
            </a:pPr>
            <a:r>
              <a:rPr lang="en-US" sz="2500" b="0" i="0" u="none" strike="noStrike" cap="none" dirty="0" err="1">
                <a:solidFill>
                  <a:srgbClr val="000000"/>
                </a:solidFill>
                <a:latin typeface="Barlow Condensed"/>
                <a:ea typeface="Barlow Condensed"/>
                <a:cs typeface="Barlow Condensed"/>
                <a:sym typeface="Barlow Condensed"/>
              </a:rPr>
              <a:t>Người</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nhận</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và</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người</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gửi</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được</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xác</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định</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bằng</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địa</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chỉ</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của</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họ</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có</a:t>
            </a:r>
            <a:r>
              <a:rPr lang="en-US" sz="2500" b="0" i="0" u="none" strike="noStrike" cap="none" dirty="0">
                <a:solidFill>
                  <a:srgbClr val="000000"/>
                </a:solidFill>
                <a:latin typeface="Barlow Condensed"/>
                <a:ea typeface="Barlow Condensed"/>
                <a:cs typeface="Barlow Condensed"/>
                <a:sym typeface="Barlow Condensed"/>
              </a:rPr>
              <a:t> trong </a:t>
            </a:r>
            <a:r>
              <a:rPr lang="en-US" sz="2500" b="0" i="0" u="none" strike="noStrike" cap="none" dirty="0" err="1">
                <a:solidFill>
                  <a:srgbClr val="000000"/>
                </a:solidFill>
                <a:latin typeface="Barlow Condensed"/>
                <a:ea typeface="Barlow Condensed"/>
                <a:cs typeface="Barlow Condensed"/>
                <a:sym typeface="Barlow Condensed"/>
              </a:rPr>
              <a:t>tiêu</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đề</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thư</a:t>
            </a:r>
            <a:endParaRPr dirty="0"/>
          </a:p>
          <a:p>
            <a:pPr marL="342900" marR="0" lvl="0" indent="-342900" algn="just" rtl="0">
              <a:lnSpc>
                <a:spcPct val="100000"/>
              </a:lnSpc>
              <a:spcBef>
                <a:spcPts val="0"/>
              </a:spcBef>
              <a:spcAft>
                <a:spcPts val="0"/>
              </a:spcAft>
              <a:buClr>
                <a:srgbClr val="000000"/>
              </a:buClr>
              <a:buSzPts val="2500"/>
              <a:buFont typeface="Arial"/>
              <a:buChar char="•"/>
            </a:pPr>
            <a:r>
              <a:rPr lang="en-US" sz="2500" b="0" i="0" u="none" strike="noStrike" cap="none" dirty="0">
                <a:solidFill>
                  <a:srgbClr val="000000"/>
                </a:solidFill>
                <a:latin typeface="Barlow Condensed"/>
                <a:ea typeface="Barlow Condensed"/>
                <a:cs typeface="Barlow Condensed"/>
                <a:sym typeface="Barlow Condensed"/>
              </a:rPr>
              <a:t>Tin </a:t>
            </a:r>
            <a:r>
              <a:rPr lang="en-US" sz="2500" b="0" i="0" u="none" strike="noStrike" cap="none" dirty="0" err="1">
                <a:solidFill>
                  <a:srgbClr val="000000"/>
                </a:solidFill>
                <a:latin typeface="Barlow Condensed"/>
                <a:ea typeface="Barlow Condensed"/>
                <a:cs typeface="Barlow Condensed"/>
                <a:sym typeface="Barlow Condensed"/>
              </a:rPr>
              <a:t>nhắn</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có</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thể</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đi</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theo</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một</a:t>
            </a:r>
            <a:r>
              <a:rPr lang="en-US" sz="2500" b="0" i="0" u="none" strike="noStrike" cap="none" dirty="0">
                <a:solidFill>
                  <a:srgbClr val="000000"/>
                </a:solidFill>
                <a:latin typeface="Barlow Condensed"/>
                <a:ea typeface="Barlow Condensed"/>
                <a:cs typeface="Barlow Condensed"/>
                <a:sym typeface="Barlow Condensed"/>
              </a:rPr>
              <a:t> trong </a:t>
            </a:r>
            <a:r>
              <a:rPr lang="en-US" sz="2500" b="0" i="0" u="none" strike="noStrike" cap="none" dirty="0" err="1">
                <a:solidFill>
                  <a:srgbClr val="000000"/>
                </a:solidFill>
                <a:latin typeface="Barlow Condensed"/>
                <a:ea typeface="Barlow Condensed"/>
                <a:cs typeface="Barlow Condensed"/>
                <a:sym typeface="Barlow Condensed"/>
              </a:rPr>
              <a:t>nhiều</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liên</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kết</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giữa</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người</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gửi</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và</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người</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nhận</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bằng</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cách</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sử</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dụng</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chuyển</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mạch</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hoặc</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định</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tuyến</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9"/>
          <p:cNvSpPr txBox="1"/>
          <p:nvPr/>
        </p:nvSpPr>
        <p:spPr>
          <a:xfrm>
            <a:off x="446314" y="863590"/>
            <a:ext cx="6085115" cy="341632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2700" b="1" i="1" u="none" strike="noStrike" cap="none">
                <a:solidFill>
                  <a:srgbClr val="000000"/>
                </a:solidFill>
                <a:latin typeface="Barlow Condensed"/>
                <a:ea typeface="Barlow Condensed"/>
                <a:cs typeface="Barlow Condensed"/>
                <a:sym typeface="Barlow Condensed"/>
              </a:rPr>
              <a:t>Broadcast (đa điểm)</a:t>
            </a:r>
            <a:endParaRPr/>
          </a:p>
          <a:p>
            <a:pPr marL="342900" marR="0" lvl="0" indent="-342900" algn="just" rtl="0">
              <a:lnSpc>
                <a:spcPct val="100000"/>
              </a:lnSpc>
              <a:spcBef>
                <a:spcPts val="0"/>
              </a:spcBef>
              <a:spcAft>
                <a:spcPts val="0"/>
              </a:spcAft>
              <a:buClr>
                <a:srgbClr val="000000"/>
              </a:buClr>
              <a:buSzPts val="2700"/>
              <a:buFont typeface="Arial"/>
              <a:buChar char="•"/>
            </a:pPr>
            <a:r>
              <a:rPr lang="en-US" sz="2700" b="0" i="0" u="none" strike="noStrike" cap="none">
                <a:solidFill>
                  <a:srgbClr val="000000"/>
                </a:solidFill>
                <a:latin typeface="Barlow Condensed"/>
                <a:ea typeface="Barlow Condensed"/>
                <a:cs typeface="Barlow Condensed"/>
                <a:sym typeface="Barlow Condensed"/>
              </a:rPr>
              <a:t>Thông điệp được truyền qua một kênh chia sẻ và được tất cả các nút nhận</a:t>
            </a:r>
            <a:endParaRPr/>
          </a:p>
          <a:p>
            <a:pPr marL="342900" marR="0" lvl="0" indent="-342900" algn="just" rtl="0">
              <a:lnSpc>
                <a:spcPct val="100000"/>
              </a:lnSpc>
              <a:spcBef>
                <a:spcPts val="0"/>
              </a:spcBef>
              <a:spcAft>
                <a:spcPts val="0"/>
              </a:spcAft>
              <a:buClr>
                <a:srgbClr val="000000"/>
              </a:buClr>
              <a:buSzPts val="2700"/>
              <a:buFont typeface="Arial"/>
              <a:buChar char="•"/>
            </a:pPr>
            <a:r>
              <a:rPr lang="en-US" sz="2700" b="0" i="0" u="none" strike="noStrike" cap="none">
                <a:solidFill>
                  <a:srgbClr val="000000"/>
                </a:solidFill>
                <a:latin typeface="Barlow Condensed"/>
                <a:ea typeface="Barlow Condensed"/>
                <a:cs typeface="Barlow Condensed"/>
                <a:sym typeface="Barlow Condensed"/>
              </a:rPr>
              <a:t>Mỗi nút kiểm tra địa chỉ và nếu nó không phải là người nhận dự định, hãy bỏ qua</a:t>
            </a:r>
            <a:endParaRPr/>
          </a:p>
          <a:p>
            <a:pPr marL="342900" marR="0" lvl="0" indent="-342900" algn="just" rtl="0">
              <a:lnSpc>
                <a:spcPct val="100000"/>
              </a:lnSpc>
              <a:spcBef>
                <a:spcPts val="0"/>
              </a:spcBef>
              <a:spcAft>
                <a:spcPts val="0"/>
              </a:spcAft>
              <a:buClr>
                <a:srgbClr val="000000"/>
              </a:buClr>
              <a:buSzPts val="2700"/>
              <a:buFont typeface="Arial"/>
              <a:buChar char="•"/>
            </a:pPr>
            <a:r>
              <a:rPr lang="en-US" sz="2700" b="0" i="0" u="none" strike="noStrike" cap="none">
                <a:solidFill>
                  <a:srgbClr val="000000"/>
                </a:solidFill>
                <a:latin typeface="Barlow Condensed"/>
                <a:ea typeface="Barlow Condensed"/>
                <a:cs typeface="Barlow Condensed"/>
                <a:sym typeface="Barlow Condensed"/>
              </a:rPr>
              <a:t>Nhiều thiết bị: trường hợp đặc biệt</a:t>
            </a:r>
            <a:endParaRPr/>
          </a:p>
          <a:p>
            <a:pPr marL="342900" marR="0" lvl="0" indent="-342900" algn="just" rtl="0">
              <a:lnSpc>
                <a:spcPct val="100000"/>
              </a:lnSpc>
              <a:spcBef>
                <a:spcPts val="0"/>
              </a:spcBef>
              <a:spcAft>
                <a:spcPts val="0"/>
              </a:spcAft>
              <a:buClr>
                <a:srgbClr val="000000"/>
              </a:buClr>
              <a:buSzPts val="2700"/>
              <a:buFont typeface="Arial"/>
              <a:buChar char="•"/>
            </a:pPr>
            <a:r>
              <a:rPr lang="en-US" sz="2700" b="0" i="0" u="none" strike="noStrike" cap="none">
                <a:solidFill>
                  <a:srgbClr val="000000"/>
                </a:solidFill>
                <a:latin typeface="Barlow Condensed"/>
                <a:ea typeface="Barlow Condensed"/>
                <a:cs typeface="Barlow Condensed"/>
                <a:sym typeface="Barlow Condensed"/>
              </a:rPr>
              <a:t>Thông báo được gửi đến một tập hợp con của các nút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0"/>
          <p:cNvSpPr txBox="1"/>
          <p:nvPr/>
        </p:nvSpPr>
        <p:spPr>
          <a:xfrm>
            <a:off x="492579" y="1140589"/>
            <a:ext cx="3467100" cy="2862322"/>
          </a:xfrm>
          <a:prstGeom prst="rect">
            <a:avLst/>
          </a:prstGeom>
          <a:noFill/>
          <a:ln>
            <a:noFill/>
          </a:ln>
        </p:spPr>
        <p:txBody>
          <a:bodyPr spcFirstLastPara="1" wrap="square" lIns="91425" tIns="45700" rIns="91425" bIns="45700" anchor="t" anchorCtr="0">
            <a:noAutofit/>
          </a:bodyPr>
          <a:lstStyle/>
          <a:p>
            <a:pPr marL="228600" marR="0" lvl="0" indent="-228600" algn="just" rtl="0">
              <a:lnSpc>
                <a:spcPct val="100000"/>
              </a:lnSpc>
              <a:spcBef>
                <a:spcPts val="0"/>
              </a:spcBef>
              <a:spcAft>
                <a:spcPts val="0"/>
              </a:spcAft>
              <a:buClr>
                <a:srgbClr val="000000"/>
              </a:buClr>
              <a:buSzPts val="3000"/>
              <a:buFont typeface="Arial"/>
              <a:buChar char="•"/>
            </a:pPr>
            <a:r>
              <a:rPr lang="en-US" sz="3000" b="0" i="0" u="none" strike="noStrike" cap="none">
                <a:solidFill>
                  <a:srgbClr val="000000"/>
                </a:solidFill>
                <a:latin typeface="Barlow Condensed"/>
                <a:ea typeface="Barlow Condensed"/>
                <a:cs typeface="Barlow Condensed"/>
                <a:sym typeface="Barlow Condensed"/>
              </a:rPr>
              <a:t>Cặp xoắn</a:t>
            </a:r>
            <a:endParaRPr/>
          </a:p>
          <a:p>
            <a:pPr marL="228600" marR="0" lvl="0" indent="-228600" algn="just" rtl="0">
              <a:lnSpc>
                <a:spcPct val="100000"/>
              </a:lnSpc>
              <a:spcBef>
                <a:spcPts val="0"/>
              </a:spcBef>
              <a:spcAft>
                <a:spcPts val="0"/>
              </a:spcAft>
              <a:buClr>
                <a:srgbClr val="000000"/>
              </a:buClr>
              <a:buSzPts val="3000"/>
              <a:buFont typeface="Arial"/>
              <a:buChar char="•"/>
            </a:pPr>
            <a:r>
              <a:rPr lang="en-US" sz="3000" b="0" i="0" u="none" strike="noStrike" cap="none">
                <a:solidFill>
                  <a:srgbClr val="000000"/>
                </a:solidFill>
                <a:latin typeface="Barlow Condensed"/>
                <a:ea typeface="Barlow Condensed"/>
                <a:cs typeface="Barlow Condensed"/>
                <a:sym typeface="Barlow Condensed"/>
              </a:rPr>
              <a:t>Đồng trục</a:t>
            </a:r>
            <a:endParaRPr/>
          </a:p>
          <a:p>
            <a:pPr marL="228600" marR="0" lvl="0" indent="-228600" algn="just" rtl="0">
              <a:lnSpc>
                <a:spcPct val="100000"/>
              </a:lnSpc>
              <a:spcBef>
                <a:spcPts val="0"/>
              </a:spcBef>
              <a:spcAft>
                <a:spcPts val="0"/>
              </a:spcAft>
              <a:buClr>
                <a:srgbClr val="000000"/>
              </a:buClr>
              <a:buSzPts val="3000"/>
              <a:buFont typeface="Arial"/>
              <a:buChar char="•"/>
            </a:pPr>
            <a:r>
              <a:rPr lang="en-US" sz="3000" b="0" i="0" u="none" strike="noStrike" cap="none">
                <a:solidFill>
                  <a:srgbClr val="000000"/>
                </a:solidFill>
                <a:latin typeface="Barlow Condensed"/>
                <a:ea typeface="Barlow Condensed"/>
                <a:cs typeface="Barlow Condensed"/>
                <a:sym typeface="Barlow Condensed"/>
              </a:rPr>
              <a:t>Cáp quang</a:t>
            </a:r>
            <a:endParaRPr/>
          </a:p>
          <a:p>
            <a:pPr marL="228600" marR="0" lvl="0" indent="-228600" algn="just" rtl="0">
              <a:lnSpc>
                <a:spcPct val="100000"/>
              </a:lnSpc>
              <a:spcBef>
                <a:spcPts val="0"/>
              </a:spcBef>
              <a:spcAft>
                <a:spcPts val="0"/>
              </a:spcAft>
              <a:buClr>
                <a:srgbClr val="000000"/>
              </a:buClr>
              <a:buSzPts val="3000"/>
              <a:buFont typeface="Arial"/>
              <a:buChar char="•"/>
            </a:pPr>
            <a:r>
              <a:rPr lang="en-US" sz="3000" b="0" i="0" u="none" strike="noStrike" cap="none">
                <a:solidFill>
                  <a:srgbClr val="000000"/>
                </a:solidFill>
                <a:latin typeface="Barlow Condensed"/>
                <a:ea typeface="Barlow Condensed"/>
                <a:cs typeface="Barlow Condensed"/>
                <a:sym typeface="Barlow Condensed"/>
              </a:rPr>
              <a:t>Vệ tinh</a:t>
            </a:r>
            <a:endParaRPr/>
          </a:p>
          <a:p>
            <a:pPr marL="228600" marR="0" lvl="0" indent="-228600" algn="just" rtl="0">
              <a:lnSpc>
                <a:spcPct val="100000"/>
              </a:lnSpc>
              <a:spcBef>
                <a:spcPts val="0"/>
              </a:spcBef>
              <a:spcAft>
                <a:spcPts val="0"/>
              </a:spcAft>
              <a:buClr>
                <a:srgbClr val="000000"/>
              </a:buClr>
              <a:buSzPts val="3000"/>
              <a:buFont typeface="Arial"/>
              <a:buChar char="•"/>
            </a:pPr>
            <a:r>
              <a:rPr lang="en-US" sz="3000" b="0" i="0" u="none" strike="noStrike" cap="none">
                <a:solidFill>
                  <a:srgbClr val="000000"/>
                </a:solidFill>
                <a:latin typeface="Barlow Condensed"/>
                <a:ea typeface="Barlow Condensed"/>
                <a:cs typeface="Barlow Condensed"/>
                <a:sym typeface="Barlow Condensed"/>
              </a:rPr>
              <a:t>Microwave</a:t>
            </a:r>
            <a:endParaRPr/>
          </a:p>
          <a:p>
            <a:pPr marL="228600" marR="0" lvl="0" indent="-228600" algn="just" rtl="0">
              <a:lnSpc>
                <a:spcPct val="100000"/>
              </a:lnSpc>
              <a:spcBef>
                <a:spcPts val="0"/>
              </a:spcBef>
              <a:spcAft>
                <a:spcPts val="0"/>
              </a:spcAft>
              <a:buClr>
                <a:srgbClr val="000000"/>
              </a:buClr>
              <a:buSzPts val="3000"/>
              <a:buFont typeface="Arial"/>
              <a:buChar char="•"/>
            </a:pPr>
            <a:r>
              <a:rPr lang="en-US" sz="3000" b="0" i="0" u="none" strike="noStrike" cap="none">
                <a:solidFill>
                  <a:srgbClr val="000000"/>
                </a:solidFill>
                <a:latin typeface="Barlow Condensed"/>
                <a:ea typeface="Barlow Condensed"/>
                <a:cs typeface="Barlow Condensed"/>
                <a:sym typeface="Barlow Condensed"/>
              </a:rPr>
              <a:t>Không dây </a:t>
            </a:r>
            <a:endParaRPr/>
          </a:p>
        </p:txBody>
      </p:sp>
      <p:pic>
        <p:nvPicPr>
          <p:cNvPr id="551" name="Google Shape;551;p60" descr="Trying To Update Windows Be Like - GIF on Imgur"/>
          <p:cNvPicPr preferRelativeResize="0"/>
          <p:nvPr/>
        </p:nvPicPr>
        <p:blipFill rotWithShape="1">
          <a:blip r:embed="rId3">
            <a:alphaModFix/>
          </a:blip>
          <a:srcRect/>
          <a:stretch/>
        </p:blipFill>
        <p:spPr>
          <a:xfrm>
            <a:off x="3112598" y="1498172"/>
            <a:ext cx="3212001" cy="2409001"/>
          </a:xfrm>
          <a:prstGeom prst="rect">
            <a:avLst/>
          </a:prstGeom>
          <a:noFill/>
          <a:ln>
            <a:noFill/>
          </a:ln>
        </p:spPr>
      </p:pic>
      <p:sp>
        <p:nvSpPr>
          <p:cNvPr id="552" name="Google Shape;552;p60"/>
          <p:cNvSpPr txBox="1"/>
          <p:nvPr/>
        </p:nvSpPr>
        <p:spPr>
          <a:xfrm>
            <a:off x="492579" y="586591"/>
            <a:ext cx="3467100" cy="55399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000" b="1" i="0" u="none" strike="noStrike" cap="none">
                <a:solidFill>
                  <a:srgbClr val="000000"/>
                </a:solidFill>
                <a:latin typeface="Barlow Condensed"/>
                <a:ea typeface="Barlow Condensed"/>
                <a:cs typeface="Barlow Condensed"/>
                <a:sym typeface="Barlow Condensed"/>
              </a:rPr>
              <a:t>CÁC HÌNH THỨC KHÁC</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3"/>
          <p:cNvSpPr txBox="1"/>
          <p:nvPr/>
        </p:nvSpPr>
        <p:spPr>
          <a:xfrm>
            <a:off x="497654" y="588022"/>
            <a:ext cx="6072899" cy="138499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000" b="0" i="0" u="none" strike="noStrike" cap="none">
                <a:solidFill>
                  <a:srgbClr val="000000"/>
                </a:solidFill>
                <a:latin typeface="Barlow Condensed"/>
                <a:ea typeface="Barlow Condensed"/>
                <a:cs typeface="Barlow Condensed"/>
                <a:sym typeface="Barlow Condensed"/>
              </a:rPr>
              <a:t>Lược đồ quan hệ cho CSDL trên: </a:t>
            </a:r>
            <a:endParaRPr/>
          </a:p>
          <a:p>
            <a:pPr marL="285750" marR="0" lvl="0" indent="-285750" algn="just" rtl="0">
              <a:lnSpc>
                <a:spcPct val="100000"/>
              </a:lnSpc>
              <a:spcBef>
                <a:spcPts val="0"/>
              </a:spcBef>
              <a:spcAft>
                <a:spcPts val="0"/>
              </a:spcAft>
              <a:buClr>
                <a:srgbClr val="000000"/>
              </a:buClr>
              <a:buSzPts val="2700"/>
              <a:buFont typeface="Arial"/>
              <a:buChar char="•"/>
            </a:pPr>
            <a:r>
              <a:rPr lang="en-US" sz="2700" b="0" i="0" u="none" strike="noStrike" cap="none">
                <a:solidFill>
                  <a:srgbClr val="000000"/>
                </a:solidFill>
                <a:latin typeface="Barlow Condensed"/>
                <a:ea typeface="Barlow Condensed"/>
                <a:cs typeface="Barlow Condensed"/>
                <a:sym typeface="Barlow Condensed"/>
              </a:rPr>
              <a:t>EMP (ENO, ENAME, TITLE, SAL, PNO, RESP, DUR) </a:t>
            </a:r>
            <a:endParaRPr/>
          </a:p>
          <a:p>
            <a:pPr marL="285750" marR="0" lvl="0" indent="-285750" algn="just" rtl="0">
              <a:lnSpc>
                <a:spcPct val="100000"/>
              </a:lnSpc>
              <a:spcBef>
                <a:spcPts val="0"/>
              </a:spcBef>
              <a:spcAft>
                <a:spcPts val="0"/>
              </a:spcAft>
              <a:buClr>
                <a:srgbClr val="000000"/>
              </a:buClr>
              <a:buSzPts val="2700"/>
              <a:buFont typeface="Arial"/>
              <a:buChar char="•"/>
            </a:pPr>
            <a:r>
              <a:rPr lang="en-US" sz="2700" b="0" i="0" u="none" strike="noStrike" cap="none">
                <a:solidFill>
                  <a:srgbClr val="000000"/>
                </a:solidFill>
                <a:latin typeface="Barlow Condensed"/>
                <a:ea typeface="Barlow Condensed"/>
                <a:cs typeface="Barlow Condensed"/>
                <a:sym typeface="Barlow Condensed"/>
              </a:rPr>
              <a:t>PROJ (PNO,PNAME, BUDGET)</a:t>
            </a:r>
            <a:endParaRPr/>
          </a:p>
        </p:txBody>
      </p:sp>
      <p:pic>
        <p:nvPicPr>
          <p:cNvPr id="284" name="Google Shape;284;p13"/>
          <p:cNvPicPr preferRelativeResize="0"/>
          <p:nvPr/>
        </p:nvPicPr>
        <p:blipFill rotWithShape="1">
          <a:blip r:embed="rId3">
            <a:alphaModFix/>
          </a:blip>
          <a:srcRect/>
          <a:stretch/>
        </p:blipFill>
        <p:spPr>
          <a:xfrm>
            <a:off x="497654" y="1959857"/>
            <a:ext cx="6098855" cy="20585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1"/>
          <p:cNvSpPr txBox="1">
            <a:spLocks noGrp="1"/>
          </p:cNvSpPr>
          <p:nvPr>
            <p:ph type="ctrTitle"/>
          </p:nvPr>
        </p:nvSpPr>
        <p:spPr>
          <a:xfrm>
            <a:off x="413656" y="406327"/>
            <a:ext cx="6030688" cy="682487"/>
          </a:xfrm>
          <a:prstGeom prst="rect">
            <a:avLst/>
          </a:prstGeom>
          <a:noFill/>
          <a:ln>
            <a:noFill/>
          </a:ln>
        </p:spPr>
        <p:txBody>
          <a:bodyPr spcFirstLastPara="1" wrap="square" lIns="68550" tIns="68550" rIns="68550" bIns="68550" anchor="b" anchorCtr="0">
            <a:noAutofit/>
          </a:bodyPr>
          <a:lstStyle/>
          <a:p>
            <a:pPr marL="0" lvl="0" indent="0" algn="ctr" rtl="0">
              <a:lnSpc>
                <a:spcPct val="100000"/>
              </a:lnSpc>
              <a:spcBef>
                <a:spcPts val="0"/>
              </a:spcBef>
              <a:spcAft>
                <a:spcPts val="0"/>
              </a:spcAft>
              <a:buSzPts val="3000"/>
              <a:buNone/>
            </a:pPr>
            <a:r>
              <a:rPr lang="en-US" sz="3500" b="1">
                <a:solidFill>
                  <a:srgbClr val="212121"/>
                </a:solidFill>
              </a:rPr>
              <a:t>CÁC KHÁI NIỆM VỀ GIAO TIẾP DỮ LIỆU</a:t>
            </a:r>
            <a:endParaRPr sz="3500" b="1">
              <a:solidFill>
                <a:srgbClr val="212121"/>
              </a:solidFill>
            </a:endParaRPr>
          </a:p>
        </p:txBody>
      </p:sp>
      <p:sp>
        <p:nvSpPr>
          <p:cNvPr id="558" name="Google Shape;558;p61"/>
          <p:cNvSpPr txBox="1"/>
          <p:nvPr/>
        </p:nvSpPr>
        <p:spPr>
          <a:xfrm>
            <a:off x="514350" y="1034384"/>
            <a:ext cx="6202136" cy="3398046"/>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None/>
            </a:pPr>
            <a:r>
              <a:rPr lang="en-US" sz="2100" b="1" i="0" u="none" strike="noStrike" cap="none">
                <a:solidFill>
                  <a:srgbClr val="000000"/>
                </a:solidFill>
                <a:latin typeface="Barlow Condensed"/>
                <a:ea typeface="Barlow Condensed"/>
                <a:cs typeface="Barlow Condensed"/>
                <a:sym typeface="Barlow Condensed"/>
              </a:rPr>
              <a:t>Data communication:</a:t>
            </a:r>
            <a:endParaRPr sz="2100" b="1" i="0" u="none" strike="noStrike" cap="none">
              <a:solidFill>
                <a:srgbClr val="000000"/>
              </a:solidFill>
              <a:latin typeface="Barlow Condensed"/>
              <a:ea typeface="Barlow Condensed"/>
              <a:cs typeface="Barlow Condensed"/>
              <a:sym typeface="Barlow Condensed"/>
            </a:endParaRPr>
          </a:p>
          <a:p>
            <a:pPr marL="0" marR="0" lvl="0" indent="0" algn="just" rtl="0">
              <a:lnSpc>
                <a:spcPct val="115000"/>
              </a:lnSpc>
              <a:spcBef>
                <a:spcPts val="0"/>
              </a:spcBef>
              <a:spcAft>
                <a:spcPts val="0"/>
              </a:spcAft>
              <a:buNone/>
            </a:pPr>
            <a:r>
              <a:rPr lang="en-US" sz="2100" b="0" i="0" u="none" strike="noStrike" cap="none">
                <a:solidFill>
                  <a:srgbClr val="000000"/>
                </a:solidFill>
                <a:latin typeface="Barlow Condensed"/>
                <a:ea typeface="Barlow Condensed"/>
                <a:cs typeface="Barlow Condensed"/>
                <a:sym typeface="Barlow Condensed"/>
              </a:rPr>
              <a:t>Truyền thông dữ liệu (Data communication) là 1 tập hợp các công nghệ hỗ trợ cho việc giao tiếp giữa 2 máy chủ (hosts). </a:t>
            </a:r>
            <a:endParaRPr sz="2100" b="0" i="0" u="none" strike="noStrike" cap="none">
              <a:solidFill>
                <a:srgbClr val="000000"/>
              </a:solidFill>
              <a:latin typeface="Barlow Condensed"/>
              <a:ea typeface="Barlow Condensed"/>
              <a:cs typeface="Barlow Condensed"/>
              <a:sym typeface="Barlow Condensed"/>
            </a:endParaRPr>
          </a:p>
          <a:p>
            <a:pPr marL="0" marR="0" lvl="0" indent="0" algn="just" rtl="0">
              <a:lnSpc>
                <a:spcPct val="115000"/>
              </a:lnSpc>
              <a:spcBef>
                <a:spcPts val="0"/>
              </a:spcBef>
              <a:spcAft>
                <a:spcPts val="0"/>
              </a:spcAft>
              <a:buNone/>
            </a:pPr>
            <a:r>
              <a:rPr lang="en-US" sz="2100" b="0" i="0" u="none" strike="noStrike" cap="none">
                <a:solidFill>
                  <a:srgbClr val="000000"/>
                </a:solidFill>
                <a:latin typeface="Barlow Condensed"/>
                <a:ea typeface="Barlow Condensed"/>
                <a:cs typeface="Barlow Condensed"/>
                <a:sym typeface="Barlow Condensed"/>
              </a:rPr>
              <a:t>Các máy chủ được kết nối bằng các liên kết (links), mỗi liên kết có thể có một hoặc nhiều kênh:</a:t>
            </a:r>
            <a:endParaRPr sz="2100" b="0" i="0" u="none" strike="noStrike" cap="none">
              <a:solidFill>
                <a:srgbClr val="000000"/>
              </a:solidFill>
              <a:latin typeface="Barlow Condensed"/>
              <a:ea typeface="Barlow Condensed"/>
              <a:cs typeface="Barlow Condensed"/>
              <a:sym typeface="Barlow Condensed"/>
            </a:endParaRPr>
          </a:p>
          <a:p>
            <a:pPr marL="285750" marR="0" lvl="0" indent="-285750" algn="just" rtl="0">
              <a:lnSpc>
                <a:spcPct val="115000"/>
              </a:lnSpc>
              <a:spcBef>
                <a:spcPts val="0"/>
              </a:spcBef>
              <a:spcAft>
                <a:spcPts val="0"/>
              </a:spcAft>
              <a:buClr>
                <a:srgbClr val="000000"/>
              </a:buClr>
              <a:buSzPts val="2100"/>
              <a:buFont typeface="Arial"/>
              <a:buChar char="•"/>
            </a:pPr>
            <a:r>
              <a:rPr lang="en-US" sz="2100" b="0" i="0" u="none" strike="noStrike" cap="none">
                <a:solidFill>
                  <a:srgbClr val="000000"/>
                </a:solidFill>
                <a:latin typeface="Barlow Condensed"/>
                <a:ea typeface="Barlow Condensed"/>
                <a:cs typeface="Barlow Condensed"/>
                <a:sym typeface="Barlow Condensed"/>
              </a:rPr>
              <a:t>Liên kết là một thực thể vật lý trong khi kênh là một thực thể logic. </a:t>
            </a:r>
            <a:endParaRPr sz="2100" b="0" i="0" u="none" strike="noStrike" cap="none">
              <a:solidFill>
                <a:srgbClr val="000000"/>
              </a:solidFill>
              <a:latin typeface="Barlow Condensed"/>
              <a:ea typeface="Barlow Condensed"/>
              <a:cs typeface="Barlow Condensed"/>
              <a:sym typeface="Barlow Condensed"/>
            </a:endParaRPr>
          </a:p>
          <a:p>
            <a:pPr marL="285750" marR="0" lvl="0" indent="-285750" algn="just" rtl="0">
              <a:lnSpc>
                <a:spcPct val="115000"/>
              </a:lnSpc>
              <a:spcBef>
                <a:spcPts val="0"/>
              </a:spcBef>
              <a:spcAft>
                <a:spcPts val="0"/>
              </a:spcAft>
              <a:buClr>
                <a:srgbClr val="000000"/>
              </a:buClr>
              <a:buSzPts val="2100"/>
              <a:buFont typeface="Arial"/>
              <a:buChar char="•"/>
            </a:pPr>
            <a:r>
              <a:rPr lang="en-US" sz="2100" b="0" i="0" u="none" strike="noStrike" cap="none">
                <a:solidFill>
                  <a:srgbClr val="000000"/>
                </a:solidFill>
                <a:latin typeface="Barlow Condensed"/>
                <a:ea typeface="Barlow Condensed"/>
                <a:cs typeface="Barlow Condensed"/>
                <a:sym typeface="Barlow Condensed"/>
              </a:rPr>
              <a:t>Các liên kết truyền thông có thể mang tín hiệu ở dạng số (digital form) hoặc dạng analog.</a:t>
            </a:r>
            <a:endParaRPr sz="2100" b="0" i="0" u="none" strike="noStrike" cap="none">
              <a:solidFill>
                <a:srgbClr val="000000"/>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2"/>
          <p:cNvSpPr txBox="1"/>
          <p:nvPr/>
        </p:nvSpPr>
        <p:spPr>
          <a:xfrm>
            <a:off x="362630" y="1230086"/>
            <a:ext cx="6132740" cy="2431243"/>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None/>
            </a:pPr>
            <a:r>
              <a:rPr lang="en-US" sz="2700" b="1" i="0" u="none" strike="noStrike" cap="none">
                <a:solidFill>
                  <a:srgbClr val="000000"/>
                </a:solidFill>
                <a:latin typeface="Barlow Condensed"/>
                <a:ea typeface="Barlow Condensed"/>
                <a:cs typeface="Barlow Condensed"/>
                <a:sym typeface="Barlow Condensed"/>
              </a:rPr>
              <a:t>Bandwidth:</a:t>
            </a:r>
            <a:endParaRPr sz="2700" b="1" i="0" u="none" strike="noStrike" cap="none">
              <a:solidFill>
                <a:srgbClr val="000000"/>
              </a:solidFill>
              <a:latin typeface="Barlow Condensed"/>
              <a:ea typeface="Barlow Condensed"/>
              <a:cs typeface="Barlow Condensed"/>
              <a:sym typeface="Barlow Condensed"/>
            </a:endParaRPr>
          </a:p>
          <a:p>
            <a:pPr marL="0" marR="0" lvl="0" indent="0" algn="just" rtl="0">
              <a:lnSpc>
                <a:spcPct val="115000"/>
              </a:lnSpc>
              <a:spcBef>
                <a:spcPts val="0"/>
              </a:spcBef>
              <a:spcAft>
                <a:spcPts val="0"/>
              </a:spcAft>
              <a:buNone/>
            </a:pPr>
            <a:r>
              <a:rPr lang="en-US" sz="2700" b="0" i="0" u="none" strike="noStrike" cap="none">
                <a:solidFill>
                  <a:srgbClr val="000000"/>
                </a:solidFill>
                <a:latin typeface="Barlow Condensed"/>
                <a:ea typeface="Barlow Condensed"/>
                <a:cs typeface="Barlow Condensed"/>
                <a:sym typeface="Barlow Condensed"/>
              </a:rPr>
              <a:t>Mỗi kênh giao tiếp có 1 dung lượng nhất đinh, có thể được định nghĩa là lượng thông tin có thể được truyền qua kênh trong một đơn vị thời gian nhất định, thường được gọi là băng thông của kênh. </a:t>
            </a:r>
            <a:endParaRPr sz="2700" b="0" i="0" u="none" strike="noStrike" cap="none">
              <a:solidFill>
                <a:srgbClr val="000000"/>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63"/>
          <p:cNvSpPr txBox="1"/>
          <p:nvPr/>
        </p:nvSpPr>
        <p:spPr>
          <a:xfrm>
            <a:off x="337457" y="901758"/>
            <a:ext cx="6063344" cy="3386889"/>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15000"/>
              </a:lnSpc>
              <a:spcBef>
                <a:spcPts val="0"/>
              </a:spcBef>
              <a:spcAft>
                <a:spcPts val="0"/>
              </a:spcAft>
              <a:buClr>
                <a:srgbClr val="000000"/>
              </a:buClr>
              <a:buSzPts val="2700"/>
              <a:buFont typeface="Arial"/>
              <a:buChar char="•"/>
            </a:pPr>
            <a:r>
              <a:rPr lang="en-US" sz="2700" b="0" i="0" u="none" strike="noStrike" cap="none">
                <a:solidFill>
                  <a:srgbClr val="000000"/>
                </a:solidFill>
                <a:latin typeface="Barlow Condensed"/>
                <a:ea typeface="Barlow Condensed"/>
                <a:cs typeface="Barlow Condensed"/>
                <a:sym typeface="Barlow Condensed"/>
              </a:rPr>
              <a:t>Trong các kênh truyền dẫn analog, băng thông được định nghĩa là sự khác biệt (tính bằng hertz) giữa tần số thấp nhất và cao nhất có thể được truyền qua kênh mỗi giây. </a:t>
            </a:r>
            <a:endParaRPr sz="2700" b="0" i="0" u="none" strike="noStrike" cap="none">
              <a:solidFill>
                <a:srgbClr val="000000"/>
              </a:solidFill>
              <a:latin typeface="Barlow Condensed"/>
              <a:ea typeface="Barlow Condensed"/>
              <a:cs typeface="Barlow Condensed"/>
              <a:sym typeface="Barlow Condensed"/>
            </a:endParaRPr>
          </a:p>
          <a:p>
            <a:pPr marL="457200" marR="0" lvl="0" indent="-457200" algn="just" rtl="0">
              <a:lnSpc>
                <a:spcPct val="115000"/>
              </a:lnSpc>
              <a:spcBef>
                <a:spcPts val="0"/>
              </a:spcBef>
              <a:spcAft>
                <a:spcPts val="0"/>
              </a:spcAft>
              <a:buClr>
                <a:srgbClr val="000000"/>
              </a:buClr>
              <a:buSzPts val="2700"/>
              <a:buFont typeface="Arial"/>
              <a:buChar char="•"/>
            </a:pPr>
            <a:r>
              <a:rPr lang="en-US" sz="2700" b="0" i="0" u="none" strike="noStrike" cap="none">
                <a:solidFill>
                  <a:srgbClr val="000000"/>
                </a:solidFill>
                <a:latin typeface="Barlow Condensed"/>
                <a:ea typeface="Barlow Condensed"/>
                <a:cs typeface="Barlow Condensed"/>
                <a:sym typeface="Barlow Condensed"/>
              </a:rPr>
              <a:t>Trong các liên kết kỹ thuật số (digital), băng thông đề cập đến số lượng bit có thể được truyền mỗi giây (bps).</a:t>
            </a:r>
            <a:endParaRPr sz="2700" b="0" i="0" u="none" strike="noStrike" cap="none">
              <a:solidFill>
                <a:srgbClr val="000000"/>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5"/>
          <p:cNvSpPr txBox="1">
            <a:spLocks noGrp="1"/>
          </p:cNvSpPr>
          <p:nvPr>
            <p:ph type="ctrTitle"/>
          </p:nvPr>
        </p:nvSpPr>
        <p:spPr>
          <a:xfrm>
            <a:off x="413656" y="428173"/>
            <a:ext cx="6030688" cy="773128"/>
          </a:xfrm>
          <a:prstGeom prst="rect">
            <a:avLst/>
          </a:prstGeom>
          <a:noFill/>
          <a:ln>
            <a:noFill/>
          </a:ln>
        </p:spPr>
        <p:txBody>
          <a:bodyPr spcFirstLastPara="1" wrap="square" lIns="68550" tIns="68550" rIns="68550" bIns="68550" anchor="b" anchorCtr="0">
            <a:noAutofit/>
          </a:bodyPr>
          <a:lstStyle/>
          <a:p>
            <a:pPr marL="0" lvl="0" indent="0" algn="l" rtl="0">
              <a:lnSpc>
                <a:spcPct val="100000"/>
              </a:lnSpc>
              <a:spcBef>
                <a:spcPts val="0"/>
              </a:spcBef>
              <a:spcAft>
                <a:spcPts val="0"/>
              </a:spcAft>
              <a:buSzPts val="3000"/>
              <a:buNone/>
            </a:pPr>
            <a:r>
              <a:rPr lang="en-US" sz="4000" b="1">
                <a:solidFill>
                  <a:srgbClr val="212121"/>
                </a:solidFill>
              </a:rPr>
              <a:t>CẤU TRÚC FRAME</a:t>
            </a:r>
            <a:endParaRPr sz="4000" b="1">
              <a:solidFill>
                <a:srgbClr val="212121"/>
              </a:solidFill>
            </a:endParaRPr>
          </a:p>
        </p:txBody>
      </p:sp>
      <p:sp>
        <p:nvSpPr>
          <p:cNvPr id="580" name="Google Shape;580;p65"/>
          <p:cNvSpPr txBox="1"/>
          <p:nvPr/>
        </p:nvSpPr>
        <p:spPr>
          <a:xfrm>
            <a:off x="449037" y="1201301"/>
            <a:ext cx="6183992" cy="3305841"/>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None/>
            </a:pPr>
            <a:r>
              <a:rPr lang="en-US" sz="2300" dirty="0" err="1">
                <a:latin typeface="Barlow Condensed"/>
                <a:ea typeface="Barlow Condensed"/>
                <a:cs typeface="Barlow Condensed"/>
                <a:sym typeface="Barlow Condensed"/>
              </a:rPr>
              <a:t>T</a:t>
            </a:r>
            <a:r>
              <a:rPr lang="en-US" sz="2300" b="0" i="0" u="none" strike="noStrike" cap="none" dirty="0" err="1" smtClean="0">
                <a:solidFill>
                  <a:srgbClr val="000000"/>
                </a:solidFill>
                <a:latin typeface="Barlow Condensed"/>
                <a:ea typeface="Barlow Condensed"/>
                <a:cs typeface="Barlow Condensed"/>
                <a:sym typeface="Barlow Condensed"/>
              </a:rPr>
              <a:t>hông</a:t>
            </a:r>
            <a:r>
              <a:rPr lang="en-US" sz="2300" b="0" i="0" u="none" strike="noStrike" cap="none" dirty="0" smtClean="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thường</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giới</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hạn</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của</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kích</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thước</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của</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từng</a:t>
            </a:r>
            <a:r>
              <a:rPr lang="en-US" sz="2300" b="0" i="0" u="none" strike="noStrike" cap="none" dirty="0">
                <a:solidFill>
                  <a:srgbClr val="000000"/>
                </a:solidFill>
                <a:latin typeface="Barlow Condensed"/>
                <a:ea typeface="Barlow Condensed"/>
                <a:cs typeface="Barlow Condensed"/>
                <a:sym typeface="Barlow Condensed"/>
              </a:rPr>
              <a:t> frame sẽ </a:t>
            </a:r>
            <a:r>
              <a:rPr lang="en-US" sz="2300" b="0" i="0" u="none" strike="noStrike" cap="none" dirty="0" err="1">
                <a:solidFill>
                  <a:srgbClr val="000000"/>
                </a:solidFill>
                <a:latin typeface="Barlow Condensed"/>
                <a:ea typeface="Barlow Condensed"/>
                <a:cs typeface="Barlow Condensed"/>
                <a:sym typeface="Barlow Condensed"/>
              </a:rPr>
              <a:t>được</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thiết</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lập</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cho</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mỗi</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mạng</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kèm</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theo</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những</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dư</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liệu</a:t>
            </a:r>
            <a:r>
              <a:rPr lang="en-US" sz="2300" b="0" i="0" u="none" strike="noStrike" cap="none" dirty="0">
                <a:solidFill>
                  <a:srgbClr val="000000"/>
                </a:solidFill>
                <a:latin typeface="Barlow Condensed"/>
                <a:ea typeface="Barlow Condensed"/>
                <a:cs typeface="Barlow Condensed"/>
                <a:sym typeface="Barlow Condensed"/>
              </a:rPr>
              <a:t> có </a:t>
            </a:r>
            <a:r>
              <a:rPr lang="en-US" sz="2300" b="0" i="0" u="none" strike="noStrike" cap="none" dirty="0" err="1">
                <a:solidFill>
                  <a:srgbClr val="000000"/>
                </a:solidFill>
                <a:latin typeface="Barlow Condensed"/>
                <a:ea typeface="Barlow Condensed"/>
                <a:cs typeface="Barlow Condensed"/>
                <a:sym typeface="Barlow Condensed"/>
              </a:rPr>
              <a:t>vai</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tro</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kiểm</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soát</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việc</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truyền</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tải</a:t>
            </a:r>
            <a:r>
              <a:rPr lang="en-US" sz="2300" b="0" i="0" u="none" strike="noStrike" cap="none" dirty="0">
                <a:solidFill>
                  <a:srgbClr val="000000"/>
                </a:solidFill>
                <a:latin typeface="Barlow Condensed"/>
                <a:ea typeface="Barlow Condensed"/>
                <a:cs typeface="Barlow Condensed"/>
                <a:sym typeface="Barlow Condensed"/>
              </a:rPr>
              <a:t> (the control </a:t>
            </a:r>
            <a:r>
              <a:rPr lang="en-US" sz="2300" b="0" i="0" u="none" strike="noStrike" cap="none" dirty="0" err="1">
                <a:solidFill>
                  <a:srgbClr val="000000"/>
                </a:solidFill>
                <a:latin typeface="Barlow Condensed"/>
                <a:ea typeface="Barlow Condensed"/>
                <a:cs typeface="Barlow Condensed"/>
                <a:sym typeface="Barlow Condensed"/>
              </a:rPr>
              <a:t>informations</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như</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địa</a:t>
            </a:r>
            <a:r>
              <a:rPr lang="en-US" sz="2300" b="0" i="0" u="none" strike="noStrike" cap="none" dirty="0">
                <a:solidFill>
                  <a:srgbClr val="000000"/>
                </a:solidFill>
                <a:latin typeface="Barlow Condensed"/>
                <a:ea typeface="Barlow Condensed"/>
                <a:cs typeface="Barlow Condensed"/>
                <a:sym typeface="Barlow Condensed"/>
              </a:rPr>
              <a:t> chỉ </a:t>
            </a:r>
            <a:r>
              <a:rPr lang="en-US" sz="2300" b="0" i="0" u="none" strike="noStrike" cap="none" dirty="0" err="1">
                <a:solidFill>
                  <a:srgbClr val="000000"/>
                </a:solidFill>
                <a:latin typeface="Barlow Condensed"/>
                <a:ea typeface="Barlow Condensed"/>
                <a:cs typeface="Barlow Condensed"/>
                <a:sym typeface="Barlow Condensed"/>
              </a:rPr>
              <a:t>nguồn</a:t>
            </a:r>
            <a:r>
              <a:rPr lang="en-US" sz="2300" b="0" i="0" u="none" strike="noStrike" cap="none" dirty="0">
                <a:solidFill>
                  <a:srgbClr val="000000"/>
                </a:solidFill>
                <a:latin typeface="Barlow Condensed"/>
                <a:ea typeface="Barlow Condensed"/>
                <a:cs typeface="Barlow Condensed"/>
                <a:sym typeface="Barlow Condensed"/>
              </a:rPr>
              <a:t> (source addresses), </a:t>
            </a:r>
            <a:r>
              <a:rPr lang="en-US" sz="2300" b="0" i="0" u="none" strike="noStrike" cap="none" dirty="0" err="1">
                <a:solidFill>
                  <a:srgbClr val="000000"/>
                </a:solidFill>
                <a:latin typeface="Barlow Condensed"/>
                <a:ea typeface="Barlow Condensed"/>
                <a:cs typeface="Barlow Condensed"/>
                <a:sym typeface="Barlow Condensed"/>
              </a:rPr>
              <a:t>địa</a:t>
            </a:r>
            <a:r>
              <a:rPr lang="en-US" sz="2300" b="0" i="0" u="none" strike="noStrike" cap="none" dirty="0">
                <a:solidFill>
                  <a:srgbClr val="000000"/>
                </a:solidFill>
                <a:latin typeface="Barlow Condensed"/>
                <a:ea typeface="Barlow Condensed"/>
                <a:cs typeface="Barlow Condensed"/>
                <a:sym typeface="Barlow Condensed"/>
              </a:rPr>
              <a:t> chỉ </a:t>
            </a:r>
            <a:r>
              <a:rPr lang="en-US" sz="2300" b="0" i="0" u="none" strike="noStrike" cap="none" dirty="0" err="1">
                <a:solidFill>
                  <a:srgbClr val="000000"/>
                </a:solidFill>
                <a:latin typeface="Barlow Condensed"/>
                <a:ea typeface="Barlow Condensed"/>
                <a:cs typeface="Barlow Condensed"/>
                <a:sym typeface="Barlow Condensed"/>
              </a:rPr>
              <a:t>đích</a:t>
            </a:r>
            <a:r>
              <a:rPr lang="en-US" sz="2300" b="0" i="0" u="none" strike="noStrike" cap="none" dirty="0">
                <a:solidFill>
                  <a:srgbClr val="000000"/>
                </a:solidFill>
                <a:latin typeface="Barlow Condensed"/>
                <a:ea typeface="Barlow Condensed"/>
                <a:cs typeface="Barlow Condensed"/>
                <a:sym typeface="Barlow Condensed"/>
              </a:rPr>
              <a:t> (destinations), </a:t>
            </a:r>
            <a:r>
              <a:rPr lang="en-US" sz="2300" b="0" i="0" u="none" strike="noStrike" cap="none" dirty="0" err="1">
                <a:solidFill>
                  <a:srgbClr val="000000"/>
                </a:solidFill>
                <a:latin typeface="Barlow Condensed"/>
                <a:ea typeface="Barlow Condensed"/>
                <a:cs typeface="Barlow Condensed"/>
                <a:sym typeface="Barlow Condensed"/>
              </a:rPr>
              <a:t>các</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mã</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kiểm</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tra</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lỗi</a:t>
            </a:r>
            <a:r>
              <a:rPr lang="en-US" sz="2300" b="0" i="0" u="none" strike="noStrike" cap="none" dirty="0">
                <a:solidFill>
                  <a:srgbClr val="000000"/>
                </a:solidFill>
                <a:latin typeface="Barlow Condensed"/>
                <a:ea typeface="Barlow Condensed"/>
                <a:cs typeface="Barlow Condensed"/>
                <a:sym typeface="Barlow Condensed"/>
              </a:rPr>
              <a:t> </a:t>
            </a:r>
            <a:r>
              <a:rPr lang="en-US" sz="2300" b="0" i="0" u="none" strike="noStrike" cap="none" dirty="0" err="1">
                <a:solidFill>
                  <a:srgbClr val="000000"/>
                </a:solidFill>
                <a:latin typeface="Barlow Condensed"/>
                <a:ea typeface="Barlow Condensed"/>
                <a:cs typeface="Barlow Condensed"/>
                <a:sym typeface="Barlow Condensed"/>
              </a:rPr>
              <a:t>khối</a:t>
            </a:r>
            <a:r>
              <a:rPr lang="en-US" sz="2300" b="0" i="0" u="none" strike="noStrike" cap="none" dirty="0">
                <a:solidFill>
                  <a:srgbClr val="000000"/>
                </a:solidFill>
                <a:latin typeface="Barlow Condensed"/>
                <a:ea typeface="Barlow Condensed"/>
                <a:cs typeface="Barlow Condensed"/>
                <a:sym typeface="Barlow Condensed"/>
              </a:rPr>
              <a:t> (block error check codes),…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66"/>
          <p:cNvPicPr preferRelativeResize="0"/>
          <p:nvPr/>
        </p:nvPicPr>
        <p:blipFill rotWithShape="1">
          <a:blip r:embed="rId3">
            <a:alphaModFix/>
          </a:blip>
          <a:srcRect l="14234" t="31514" r="20360" b="27208"/>
          <a:stretch/>
        </p:blipFill>
        <p:spPr>
          <a:xfrm>
            <a:off x="251392" y="485945"/>
            <a:ext cx="6355216" cy="417160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7"/>
          <p:cNvSpPr txBox="1"/>
          <p:nvPr/>
        </p:nvSpPr>
        <p:spPr>
          <a:xfrm>
            <a:off x="413656" y="362858"/>
            <a:ext cx="6030688" cy="1333898"/>
          </a:xfrm>
          <a:prstGeom prst="rect">
            <a:avLst/>
          </a:prstGeom>
          <a:noFill/>
          <a:ln>
            <a:noFill/>
          </a:ln>
        </p:spPr>
        <p:txBody>
          <a:bodyPr spcFirstLastPara="1" wrap="square" lIns="68550" tIns="68550" rIns="68550" bIns="68550" anchor="b" anchorCtr="0">
            <a:noAutofit/>
          </a:bodyPr>
          <a:lstStyle/>
          <a:p>
            <a:pPr marL="0" marR="0" lvl="0" indent="0" algn="l" rtl="0">
              <a:lnSpc>
                <a:spcPct val="100000"/>
              </a:lnSpc>
              <a:spcBef>
                <a:spcPts val="0"/>
              </a:spcBef>
              <a:spcAft>
                <a:spcPts val="0"/>
              </a:spcAft>
              <a:buClr>
                <a:schemeClr val="lt1"/>
              </a:buClr>
              <a:buSzPts val="3000"/>
              <a:buFont typeface="Barlow Condensed SemiBold"/>
              <a:buNone/>
            </a:pPr>
            <a:r>
              <a:rPr lang="en-US" sz="4000" b="1" i="0" u="none" strike="noStrike" cap="none">
                <a:solidFill>
                  <a:srgbClr val="212121"/>
                </a:solidFill>
                <a:latin typeface="Barlow Condensed SemiBold"/>
                <a:ea typeface="Barlow Condensed SemiBold"/>
                <a:cs typeface="Barlow Condensed SemiBold"/>
                <a:sym typeface="Barlow Condensed SemiBold"/>
              </a:rPr>
              <a:t>SƠ LƯỢC CHUYỂN MẠCH KÊNH VÀ CHUYỂN MẠCH GÓI</a:t>
            </a:r>
            <a:endParaRPr/>
          </a:p>
        </p:txBody>
      </p:sp>
      <p:sp>
        <p:nvSpPr>
          <p:cNvPr id="591" name="Google Shape;591;p67"/>
          <p:cNvSpPr txBox="1"/>
          <p:nvPr/>
        </p:nvSpPr>
        <p:spPr>
          <a:xfrm>
            <a:off x="413656" y="1778336"/>
            <a:ext cx="6204858" cy="2491772"/>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None/>
            </a:pPr>
            <a:r>
              <a:rPr lang="en-US" sz="2300" b="1" i="0" u="none" strike="noStrike" cap="none">
                <a:solidFill>
                  <a:srgbClr val="000000"/>
                </a:solidFill>
                <a:latin typeface="Barlow Condensed"/>
                <a:ea typeface="Barlow Condensed"/>
                <a:cs typeface="Barlow Condensed"/>
                <a:sym typeface="Barlow Condensed"/>
              </a:rPr>
              <a:t>Chuyển mạch kênh: </a:t>
            </a:r>
            <a:endParaRPr sz="2300" b="1" i="0" u="none" strike="noStrike" cap="none">
              <a:solidFill>
                <a:srgbClr val="000000"/>
              </a:solidFill>
              <a:latin typeface="Barlow Condensed"/>
              <a:ea typeface="Barlow Condensed"/>
              <a:cs typeface="Barlow Condensed"/>
              <a:sym typeface="Barlow Condensed"/>
            </a:endParaRPr>
          </a:p>
          <a:p>
            <a:pPr marL="0" marR="0" lvl="0" indent="0" algn="just" rtl="0">
              <a:lnSpc>
                <a:spcPct val="115000"/>
              </a:lnSpc>
              <a:spcBef>
                <a:spcPts val="0"/>
              </a:spcBef>
              <a:spcAft>
                <a:spcPts val="0"/>
              </a:spcAft>
              <a:buNone/>
            </a:pPr>
            <a:r>
              <a:rPr lang="en-US" sz="2300" b="0" i="0" u="none" strike="noStrike" cap="none">
                <a:solidFill>
                  <a:srgbClr val="000000"/>
                </a:solidFill>
                <a:latin typeface="Barlow Condensed"/>
                <a:ea typeface="Barlow Condensed"/>
                <a:cs typeface="Barlow Condensed"/>
                <a:sym typeface="Barlow Condensed"/>
              </a:rPr>
              <a:t>Có nhiều hình thức chuyển mạch / định tuyến có thể được thực hiện trong mạng point-to-point. Cho phép tạo ra 1 kênh chuyên dụng riêng cho người gửi và người nhận. Được gọi là chuyển mạch gói (circuit switching), thường được sử dụng cho các trong các kết nối di động truyền thống.</a:t>
            </a:r>
            <a:endParaRPr sz="2300" b="0" i="0" u="none" strike="noStrike" cap="none">
              <a:solidFill>
                <a:srgbClr val="000000"/>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68"/>
          <p:cNvSpPr txBox="1"/>
          <p:nvPr/>
        </p:nvSpPr>
        <p:spPr>
          <a:xfrm>
            <a:off x="486683" y="543388"/>
            <a:ext cx="5980792" cy="3555460"/>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None/>
            </a:pPr>
            <a:r>
              <a:rPr lang="en-US" sz="2200" b="1" i="0" u="none" strike="noStrike" cap="none">
                <a:solidFill>
                  <a:srgbClr val="000000"/>
                </a:solidFill>
                <a:latin typeface="Barlow Condensed"/>
                <a:ea typeface="Barlow Condensed"/>
                <a:cs typeface="Barlow Condensed"/>
                <a:sym typeface="Barlow Condensed"/>
              </a:rPr>
              <a:t>Chuyển mạch gói: </a:t>
            </a:r>
            <a:endParaRPr sz="2200" b="1" i="0" u="none" strike="noStrike" cap="none">
              <a:solidFill>
                <a:srgbClr val="000000"/>
              </a:solidFill>
              <a:latin typeface="Barlow Condensed"/>
              <a:ea typeface="Barlow Condensed"/>
              <a:cs typeface="Barlow Condensed"/>
              <a:sym typeface="Barlow Condensed"/>
            </a:endParaRPr>
          </a:p>
          <a:p>
            <a:pPr marL="0" marR="0" lvl="0" indent="0" algn="just" rtl="0">
              <a:lnSpc>
                <a:spcPct val="115000"/>
              </a:lnSpc>
              <a:spcBef>
                <a:spcPts val="0"/>
              </a:spcBef>
              <a:spcAft>
                <a:spcPts val="0"/>
              </a:spcAft>
              <a:buNone/>
            </a:pPr>
            <a:r>
              <a:rPr lang="en-US" sz="2200" b="0" i="0" u="none" strike="noStrike" cap="none">
                <a:solidFill>
                  <a:srgbClr val="000000"/>
                </a:solidFill>
                <a:latin typeface="Barlow Condensed"/>
                <a:ea typeface="Barlow Condensed"/>
                <a:cs typeface="Barlow Condensed"/>
                <a:sym typeface="Barlow Condensed"/>
              </a:rPr>
              <a:t>Một hình thức chuyển mạch khác được sử dụng trong computer communication là chuyển mạch gói (packet switching): Dữ liệu cần vận chuyển sẽ được chia thành các gói có kích thước (size) và định dạng (format) xác định, được truyền đi 1 cách riêng rẽ thông qua các đường truyền (route) khác nhau để đến được nơi nhận. Do đó, các gói tin này có thể đến nơi nhận tại các thời điểm khác nhau cũng như sẽ sắp xếp không theo thứ tự ban đầu. </a:t>
            </a:r>
            <a:endParaRPr sz="2200" b="0" i="0" u="none" strike="noStrike" cap="none">
              <a:solidFill>
                <a:srgbClr val="000000"/>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69"/>
          <p:cNvSpPr txBox="1"/>
          <p:nvPr/>
        </p:nvSpPr>
        <p:spPr>
          <a:xfrm>
            <a:off x="465532" y="734249"/>
            <a:ext cx="5926931" cy="16312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2500" b="0" i="0" u="none" strike="noStrike" cap="none">
                <a:solidFill>
                  <a:srgbClr val="000000"/>
                </a:solidFill>
                <a:latin typeface="Barlow Condensed"/>
                <a:ea typeface="Barlow Condensed"/>
                <a:cs typeface="Barlow Condensed"/>
                <a:sym typeface="Barlow Condensed"/>
              </a:rPr>
              <a:t>Vì thế khi các gói tin đến đích, giao thức lớp transport (The transport layer protocol) sẽ chịu trách nhiệm đối chiếu và sắp xếp các gói tin theo đúng thứ tự để tạo nên dữ liệu ban đầu. </a:t>
            </a:r>
            <a:endParaRPr sz="2500" b="0" i="0" u="none" strike="noStrike" cap="none">
              <a:solidFill>
                <a:srgbClr val="000000"/>
              </a:solidFill>
              <a:latin typeface="Arial"/>
              <a:ea typeface="Arial"/>
              <a:cs typeface="Arial"/>
              <a:sym typeface="Arial"/>
            </a:endParaRPr>
          </a:p>
        </p:txBody>
      </p:sp>
      <p:pic>
        <p:nvPicPr>
          <p:cNvPr id="602" name="Google Shape;602;p69" descr="Trying To Update Windows Be Like - GIF on Imgur"/>
          <p:cNvPicPr preferRelativeResize="0"/>
          <p:nvPr/>
        </p:nvPicPr>
        <p:blipFill rotWithShape="1">
          <a:blip r:embed="rId3">
            <a:alphaModFix/>
          </a:blip>
          <a:srcRect/>
          <a:stretch/>
        </p:blipFill>
        <p:spPr>
          <a:xfrm>
            <a:off x="2203996" y="2476500"/>
            <a:ext cx="2450001" cy="18375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70"/>
          <p:cNvSpPr txBox="1">
            <a:spLocks noGrp="1"/>
          </p:cNvSpPr>
          <p:nvPr>
            <p:ph type="ctrTitle"/>
          </p:nvPr>
        </p:nvSpPr>
        <p:spPr>
          <a:xfrm>
            <a:off x="357866" y="512462"/>
            <a:ext cx="4976134" cy="682487"/>
          </a:xfrm>
          <a:prstGeom prst="rect">
            <a:avLst/>
          </a:prstGeom>
          <a:noFill/>
          <a:ln>
            <a:noFill/>
          </a:ln>
        </p:spPr>
        <p:txBody>
          <a:bodyPr spcFirstLastPara="1" wrap="square" lIns="68550" tIns="68550" rIns="68550" bIns="68550" anchor="b" anchorCtr="0">
            <a:noAutofit/>
          </a:bodyPr>
          <a:lstStyle/>
          <a:p>
            <a:pPr marL="0" lvl="0" indent="0" algn="ctr" rtl="0">
              <a:lnSpc>
                <a:spcPct val="100000"/>
              </a:lnSpc>
              <a:spcBef>
                <a:spcPts val="0"/>
              </a:spcBef>
              <a:spcAft>
                <a:spcPts val="0"/>
              </a:spcAft>
              <a:buSzPts val="3000"/>
              <a:buNone/>
            </a:pPr>
            <a:r>
              <a:rPr lang="en-US" sz="4000" b="1">
                <a:solidFill>
                  <a:srgbClr val="212121"/>
                </a:solidFill>
              </a:rPr>
              <a:t>CÁC GIAO THỨC GIAO TIẾP</a:t>
            </a:r>
            <a:endParaRPr sz="4000" b="1">
              <a:solidFill>
                <a:srgbClr val="212121"/>
              </a:solidFill>
            </a:endParaRPr>
          </a:p>
        </p:txBody>
      </p:sp>
      <p:sp>
        <p:nvSpPr>
          <p:cNvPr id="608" name="Google Shape;608;p70"/>
          <p:cNvSpPr txBox="1"/>
          <p:nvPr/>
        </p:nvSpPr>
        <p:spPr>
          <a:xfrm>
            <a:off x="357866" y="1194949"/>
            <a:ext cx="6271534" cy="2800767"/>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Barlow Condensed"/>
                <a:ea typeface="Barlow Condensed"/>
                <a:cs typeface="Barlow Condensed"/>
                <a:sym typeface="Barlow Condensed"/>
              </a:rPr>
              <a:t>Thiết lập kết nối vật lý giữa hai máy chủ là không đủ vì không đảm bảo tính tin cậy, toàn vẹn dữ liệu, hiệu quả ,xảy ra lỗi… vì vậy yêu cầu xây dựng giao thức.</a:t>
            </a:r>
            <a:endParaRPr/>
          </a:p>
          <a:p>
            <a:pPr marL="285750" marR="0" lvl="0" indent="-28575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Barlow Condensed"/>
                <a:ea typeface="Barlow Condensed"/>
                <a:cs typeface="Barlow Condensed"/>
                <a:sym typeface="Barlow Condensed"/>
              </a:rPr>
              <a:t>Giao thức mạng được phân lớp mỗi lớp một chức năng xác định  bởi lớp dưới cung cấp  cho lớp trên gọi là giao thức stack/ bộ giao thức</a:t>
            </a:r>
            <a:endParaRPr sz="2200" b="0" i="0" u="none" strike="noStrike" cap="none">
              <a:solidFill>
                <a:srgbClr val="000000"/>
              </a:solidFill>
              <a:latin typeface="Barlow Condensed"/>
              <a:ea typeface="Barlow Condensed"/>
              <a:cs typeface="Barlow Condensed"/>
              <a:sym typeface="Barlow Condensed"/>
            </a:endParaRPr>
          </a:p>
          <a:p>
            <a:pPr marL="285750" marR="0" lvl="0" indent="-28575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Barlow Condensed"/>
                <a:ea typeface="Barlow Condensed"/>
                <a:cs typeface="Barlow Condensed"/>
                <a:sym typeface="Barlow Condensed"/>
              </a:rPr>
              <a:t>Giao thức tiêu chuẩn đang thường dùng hiện nay là TCP/IP (Transport Control Protocol/Internet Protocol)</a:t>
            </a:r>
            <a:endParaRPr sz="2200" b="0" i="0" u="none" strike="noStrike" cap="none">
              <a:solidFill>
                <a:srgbClr val="000000"/>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71"/>
          <p:cNvSpPr txBox="1"/>
          <p:nvPr/>
        </p:nvSpPr>
        <p:spPr>
          <a:xfrm>
            <a:off x="392565" y="1240852"/>
            <a:ext cx="6072869" cy="2585323"/>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000000"/>
              </a:buClr>
              <a:buSzPts val="2700"/>
              <a:buFont typeface="Arial"/>
              <a:buChar char="•"/>
            </a:pPr>
            <a:r>
              <a:rPr lang="en-US" sz="2700" b="0" i="0" u="none" strike="noStrike" cap="none">
                <a:solidFill>
                  <a:srgbClr val="000000"/>
                </a:solidFill>
                <a:latin typeface="Barlow Condensed"/>
                <a:ea typeface="Barlow Condensed"/>
                <a:cs typeface="Barlow Condensed"/>
                <a:sym typeface="Barlow Condensed"/>
              </a:rPr>
              <a:t>Lớp trên thêm 1 đoạn thông tin vào đầu gói tin rồi chuyển cho lớp dưới, lớp dưới lại thêm thông tin tiếp vào đầu gói tin để hỗ trợ cung cấp dịch vụ của nó.</a:t>
            </a:r>
            <a:endParaRPr sz="2700" b="0" i="0" u="none" strike="noStrike" cap="none">
              <a:solidFill>
                <a:srgbClr val="000000"/>
              </a:solidFill>
              <a:latin typeface="Barlow Condensed"/>
              <a:ea typeface="Barlow Condensed"/>
              <a:cs typeface="Barlow Condensed"/>
              <a:sym typeface="Barlow Condensed"/>
            </a:endParaRPr>
          </a:p>
          <a:p>
            <a:pPr marL="285750" marR="0" lvl="0" indent="-285750" algn="just" rtl="0">
              <a:lnSpc>
                <a:spcPct val="100000"/>
              </a:lnSpc>
              <a:spcBef>
                <a:spcPts val="0"/>
              </a:spcBef>
              <a:spcAft>
                <a:spcPts val="0"/>
              </a:spcAft>
              <a:buClr>
                <a:srgbClr val="000000"/>
              </a:buClr>
              <a:buSzPts val="2700"/>
              <a:buFont typeface="Arial"/>
              <a:buChar char="•"/>
            </a:pPr>
            <a:r>
              <a:rPr lang="en-US" sz="2700" b="0" i="0" u="none" strike="noStrike" cap="none">
                <a:solidFill>
                  <a:srgbClr val="000000"/>
                </a:solidFill>
                <a:latin typeface="Barlow Condensed"/>
                <a:ea typeface="Barlow Condensed"/>
                <a:cs typeface="Barlow Condensed"/>
                <a:sym typeface="Barlow Condensed"/>
              </a:rPr>
              <a:t>Qua máy nhận sẽ làm ngược lại là lớp dưới đọc thông tin đầu gói tin đó và chuyển cho lớp trên.</a:t>
            </a:r>
            <a:endParaRPr sz="2700" b="0" i="0" u="none" strike="noStrike" cap="none">
              <a:solidFill>
                <a:srgbClr val="000000"/>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4"/>
          <p:cNvSpPr txBox="1"/>
          <p:nvPr/>
        </p:nvSpPr>
        <p:spPr>
          <a:xfrm>
            <a:off x="333487" y="1277154"/>
            <a:ext cx="6099586" cy="3170099"/>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rgbClr val="000000"/>
              </a:buClr>
              <a:buSzPts val="2500"/>
              <a:buFont typeface="Arial"/>
              <a:buChar char="•"/>
            </a:pPr>
            <a:r>
              <a:rPr lang="en-US" sz="2500" b="0" i="0" u="none" strike="noStrike" cap="none" dirty="0" err="1">
                <a:solidFill>
                  <a:srgbClr val="000000"/>
                </a:solidFill>
                <a:latin typeface="Barlow Condensed"/>
                <a:ea typeface="Barlow Condensed"/>
                <a:cs typeface="Barlow Condensed"/>
                <a:sym typeface="Barlow Condensed"/>
              </a:rPr>
              <a:t>Một</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giá</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trị</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thuộc</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tính</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có</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thể</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không</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được</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xác</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định</a:t>
            </a:r>
            <a:r>
              <a:rPr lang="en-US" sz="2500" b="0" i="0" u="none" strike="noStrike" cap="none" dirty="0">
                <a:solidFill>
                  <a:srgbClr val="000000"/>
                </a:solidFill>
                <a:latin typeface="Barlow Condensed"/>
                <a:ea typeface="Barlow Condensed"/>
                <a:cs typeface="Barlow Condensed"/>
                <a:sym typeface="Barlow Condensed"/>
              </a:rPr>
              <a:t>. </a:t>
            </a:r>
            <a:endParaRPr dirty="0"/>
          </a:p>
          <a:p>
            <a:pPr marL="457200" marR="0" lvl="0" indent="-457200" algn="just" rtl="0">
              <a:lnSpc>
                <a:spcPct val="100000"/>
              </a:lnSpc>
              <a:spcBef>
                <a:spcPts val="0"/>
              </a:spcBef>
              <a:spcAft>
                <a:spcPts val="0"/>
              </a:spcAft>
              <a:buClr>
                <a:srgbClr val="000000"/>
              </a:buClr>
              <a:buSzPts val="2500"/>
              <a:buFont typeface="Arial"/>
              <a:buChar char="•"/>
            </a:pPr>
            <a:r>
              <a:rPr lang="en-US" sz="2500" b="0" i="0" u="none" strike="noStrike" cap="none" dirty="0" err="1">
                <a:solidFill>
                  <a:srgbClr val="000000"/>
                </a:solidFill>
                <a:latin typeface="Barlow Condensed"/>
                <a:ea typeface="Barlow Condensed"/>
                <a:cs typeface="Barlow Condensed"/>
                <a:sym typeface="Barlow Condensed"/>
              </a:rPr>
              <a:t>Có</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thể</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hiểu</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theo</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nhiều</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cách</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khác</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nhau</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phổ</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biến</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nhất</a:t>
            </a:r>
            <a:r>
              <a:rPr lang="en-US" sz="2500" b="0" i="0" u="none" strike="noStrike" cap="none" dirty="0">
                <a:solidFill>
                  <a:srgbClr val="000000"/>
                </a:solidFill>
                <a:latin typeface="Barlow Condensed"/>
                <a:ea typeface="Barlow Condensed"/>
                <a:cs typeface="Barlow Condensed"/>
                <a:sym typeface="Barlow Condensed"/>
              </a:rPr>
              <a:t> là “</a:t>
            </a:r>
            <a:r>
              <a:rPr lang="en-US" sz="2500" b="0" i="0" u="none" strike="noStrike" cap="none" dirty="0" err="1">
                <a:solidFill>
                  <a:srgbClr val="000000"/>
                </a:solidFill>
                <a:latin typeface="Barlow Condensed"/>
                <a:ea typeface="Barlow Condensed"/>
                <a:cs typeface="Barlow Condensed"/>
                <a:sym typeface="Barlow Condensed"/>
              </a:rPr>
              <a:t>không</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xác</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định</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hoặc</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không</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áp</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dụng</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Giá</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trị</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đặc</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biệt</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của</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thuộc</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tính</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này</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được</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gọi</a:t>
            </a:r>
            <a:r>
              <a:rPr lang="en-US" sz="2500" b="0" i="0" u="none" strike="noStrike" cap="none" dirty="0">
                <a:solidFill>
                  <a:srgbClr val="000000"/>
                </a:solidFill>
                <a:latin typeface="Barlow Condensed"/>
                <a:ea typeface="Barlow Condensed"/>
                <a:cs typeface="Barlow Condensed"/>
                <a:sym typeface="Barlow Condensed"/>
              </a:rPr>
              <a:t> là null. </a:t>
            </a:r>
            <a:endParaRPr dirty="0"/>
          </a:p>
          <a:p>
            <a:pPr marL="457200" marR="0" lvl="0" indent="-457200" algn="just" rtl="0">
              <a:lnSpc>
                <a:spcPct val="100000"/>
              </a:lnSpc>
              <a:spcBef>
                <a:spcPts val="0"/>
              </a:spcBef>
              <a:spcAft>
                <a:spcPts val="0"/>
              </a:spcAft>
              <a:buClr>
                <a:srgbClr val="000000"/>
              </a:buClr>
              <a:buSzPts val="2500"/>
              <a:buFont typeface="Arial"/>
              <a:buChar char="•"/>
            </a:pPr>
            <a:r>
              <a:rPr lang="en-US" sz="2500" b="0" i="0" u="none" strike="noStrike" cap="none" dirty="0" err="1">
                <a:solidFill>
                  <a:srgbClr val="000000"/>
                </a:solidFill>
                <a:latin typeface="Barlow Condensed"/>
                <a:ea typeface="Barlow Condensed"/>
                <a:cs typeface="Barlow Condensed"/>
                <a:sym typeface="Barlow Condensed"/>
              </a:rPr>
              <a:t>Biểu</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diễn</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giá</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trị</a:t>
            </a:r>
            <a:r>
              <a:rPr lang="en-US" sz="2500" b="0" i="0" u="none" strike="noStrike" cap="none" dirty="0">
                <a:solidFill>
                  <a:srgbClr val="000000"/>
                </a:solidFill>
                <a:latin typeface="Barlow Condensed"/>
                <a:ea typeface="Barlow Condensed"/>
                <a:cs typeface="Barlow Condensed"/>
                <a:sym typeface="Barlow Condensed"/>
              </a:rPr>
              <a:t> null </a:t>
            </a:r>
            <a:r>
              <a:rPr lang="en-US" sz="2500" b="0" i="0" u="none" strike="noStrike" cap="none" dirty="0" err="1">
                <a:solidFill>
                  <a:srgbClr val="000000"/>
                </a:solidFill>
                <a:latin typeface="Barlow Condensed"/>
                <a:ea typeface="Barlow Condensed"/>
                <a:cs typeface="Barlow Condensed"/>
                <a:sym typeface="Barlow Condensed"/>
              </a:rPr>
              <a:t>phải</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khác</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với</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bất</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kỳ</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giá</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trị</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miền</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nào</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khác</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và</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cần</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đặc</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biệt</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chú</a:t>
            </a:r>
            <a:r>
              <a:rPr lang="en-US" sz="2500" b="0" i="0" u="none" strike="noStrike" cap="none" dirty="0">
                <a:solidFill>
                  <a:srgbClr val="000000"/>
                </a:solidFill>
                <a:latin typeface="Barlow Condensed"/>
                <a:ea typeface="Barlow Condensed"/>
                <a:cs typeface="Barlow Condensed"/>
                <a:sym typeface="Barlow Condensed"/>
              </a:rPr>
              <a:t> ý </a:t>
            </a:r>
            <a:r>
              <a:rPr lang="en-US" sz="2500" b="0" i="0" u="none" strike="noStrike" cap="none" dirty="0" err="1">
                <a:solidFill>
                  <a:srgbClr val="000000"/>
                </a:solidFill>
                <a:latin typeface="Barlow Condensed"/>
                <a:ea typeface="Barlow Condensed"/>
                <a:cs typeface="Barlow Condensed"/>
                <a:sym typeface="Barlow Condensed"/>
              </a:rPr>
              <a:t>phân</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biệt</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nó</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với</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giá</a:t>
            </a:r>
            <a:r>
              <a:rPr lang="en-US" sz="2500" b="0" i="0" u="none" strike="noStrike" cap="none" dirty="0">
                <a:solidFill>
                  <a:srgbClr val="000000"/>
                </a:solidFill>
                <a:latin typeface="Barlow Condensed"/>
                <a:ea typeface="Barlow Condensed"/>
                <a:cs typeface="Barlow Condensed"/>
                <a:sym typeface="Barlow Condensed"/>
              </a:rPr>
              <a:t> </a:t>
            </a:r>
            <a:r>
              <a:rPr lang="en-US" sz="2500" b="0" i="0" u="none" strike="noStrike" cap="none" dirty="0" err="1">
                <a:solidFill>
                  <a:srgbClr val="000000"/>
                </a:solidFill>
                <a:latin typeface="Barlow Condensed"/>
                <a:ea typeface="Barlow Condensed"/>
                <a:cs typeface="Barlow Condensed"/>
                <a:sym typeface="Barlow Condensed"/>
              </a:rPr>
              <a:t>trị</a:t>
            </a:r>
            <a:r>
              <a:rPr lang="en-US" sz="2500" b="0" i="0" u="none" strike="noStrike" cap="none" dirty="0">
                <a:solidFill>
                  <a:srgbClr val="000000"/>
                </a:solidFill>
                <a:latin typeface="Barlow Condensed"/>
                <a:ea typeface="Barlow Condensed"/>
                <a:cs typeface="Barlow Condensed"/>
                <a:sym typeface="Barlow Condensed"/>
              </a:rPr>
              <a:t> 0.</a:t>
            </a:r>
            <a:endParaRPr dirty="0"/>
          </a:p>
        </p:txBody>
      </p:sp>
      <p:sp>
        <p:nvSpPr>
          <p:cNvPr id="290" name="Google Shape;290;p14"/>
          <p:cNvSpPr txBox="1">
            <a:spLocks noGrp="1"/>
          </p:cNvSpPr>
          <p:nvPr>
            <p:ph type="ctrTitle"/>
          </p:nvPr>
        </p:nvSpPr>
        <p:spPr>
          <a:xfrm flipH="1">
            <a:off x="638433" y="602564"/>
            <a:ext cx="5581131" cy="674590"/>
          </a:xfrm>
          <a:prstGeom prst="rect">
            <a:avLst/>
          </a:prstGeom>
          <a:noFill/>
          <a:ln>
            <a:noFill/>
          </a:ln>
        </p:spPr>
        <p:txBody>
          <a:bodyPr spcFirstLastPara="1" wrap="square" lIns="68550" tIns="68550" rIns="68550" bIns="68550" anchor="b" anchorCtr="0">
            <a:noAutofit/>
          </a:bodyPr>
          <a:lstStyle/>
          <a:p>
            <a:pPr marL="0" lvl="0" indent="0" algn="l" rtl="0">
              <a:lnSpc>
                <a:spcPct val="100000"/>
              </a:lnSpc>
              <a:spcBef>
                <a:spcPts val="0"/>
              </a:spcBef>
              <a:spcAft>
                <a:spcPts val="0"/>
              </a:spcAft>
              <a:buSzPts val="3000"/>
              <a:buNone/>
            </a:pPr>
            <a:r>
              <a:rPr lang="en-US" sz="3000" b="1" i="1" dirty="0">
                <a:solidFill>
                  <a:srgbClr val="212121"/>
                </a:solidFill>
              </a:rPr>
              <a:t>0 != null</a:t>
            </a:r>
            <a:endParaRPr sz="3000" b="1" i="1" dirty="0">
              <a:solidFill>
                <a:srgbClr val="21212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72"/>
          <p:cNvPicPr preferRelativeResize="0"/>
          <p:nvPr/>
        </p:nvPicPr>
        <p:blipFill rotWithShape="1">
          <a:blip r:embed="rId3">
            <a:alphaModFix/>
          </a:blip>
          <a:srcRect/>
          <a:stretch/>
        </p:blipFill>
        <p:spPr>
          <a:xfrm>
            <a:off x="1166497" y="310593"/>
            <a:ext cx="4525006" cy="452231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73"/>
          <p:cNvSpPr txBox="1">
            <a:spLocks noGrp="1"/>
          </p:cNvSpPr>
          <p:nvPr>
            <p:ph type="ctrTitle"/>
          </p:nvPr>
        </p:nvSpPr>
        <p:spPr>
          <a:xfrm>
            <a:off x="328838" y="570519"/>
            <a:ext cx="3604534" cy="682487"/>
          </a:xfrm>
          <a:prstGeom prst="rect">
            <a:avLst/>
          </a:prstGeom>
          <a:noFill/>
          <a:ln>
            <a:noFill/>
          </a:ln>
        </p:spPr>
        <p:txBody>
          <a:bodyPr spcFirstLastPara="1" wrap="square" lIns="68550" tIns="68550" rIns="68550" bIns="68550" anchor="b" anchorCtr="0">
            <a:noAutofit/>
          </a:bodyPr>
          <a:lstStyle/>
          <a:p>
            <a:pPr marL="0" lvl="0" indent="0" algn="ctr" rtl="0">
              <a:lnSpc>
                <a:spcPct val="100000"/>
              </a:lnSpc>
              <a:spcBef>
                <a:spcPts val="0"/>
              </a:spcBef>
              <a:spcAft>
                <a:spcPts val="0"/>
              </a:spcAft>
              <a:buSzPts val="3000"/>
              <a:buNone/>
            </a:pPr>
            <a:r>
              <a:rPr lang="en-US" sz="4000" b="1">
                <a:solidFill>
                  <a:srgbClr val="212121"/>
                </a:solidFill>
              </a:rPr>
              <a:t>GIAO THỨC TCP/IP</a:t>
            </a:r>
            <a:endParaRPr sz="4000" b="1">
              <a:solidFill>
                <a:srgbClr val="212121"/>
              </a:solidFill>
            </a:endParaRPr>
          </a:p>
        </p:txBody>
      </p:sp>
      <p:sp>
        <p:nvSpPr>
          <p:cNvPr id="624" name="Google Shape;624;p73"/>
          <p:cNvSpPr txBox="1"/>
          <p:nvPr/>
        </p:nvSpPr>
        <p:spPr>
          <a:xfrm>
            <a:off x="328838" y="1356907"/>
            <a:ext cx="5897791" cy="3000821"/>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000000"/>
              </a:buClr>
              <a:buSzPts val="2700"/>
              <a:buFont typeface="Arial"/>
              <a:buChar char="•"/>
            </a:pPr>
            <a:r>
              <a:rPr lang="en-US" sz="2700" b="0" i="0" u="none" strike="noStrike" cap="none">
                <a:solidFill>
                  <a:srgbClr val="000000"/>
                </a:solidFill>
                <a:latin typeface="Barlow Condensed"/>
                <a:ea typeface="Barlow Condensed"/>
                <a:cs typeface="Barlow Condensed"/>
                <a:sym typeface="Barlow Condensed"/>
              </a:rPr>
              <a:t>TCP / IP gồm 2 bộ giao thức một bộ tầng vận chuyển một bộ tầng network</a:t>
            </a:r>
            <a:endParaRPr/>
          </a:p>
          <a:p>
            <a:pPr marL="342900" marR="0" lvl="0" indent="-342900" algn="just" rtl="0">
              <a:lnSpc>
                <a:spcPct val="100000"/>
              </a:lnSpc>
              <a:spcBef>
                <a:spcPts val="0"/>
              </a:spcBef>
              <a:spcAft>
                <a:spcPts val="0"/>
              </a:spcAft>
              <a:buClr>
                <a:srgbClr val="000000"/>
              </a:buClr>
              <a:buSzPts val="2700"/>
              <a:buFont typeface="Arial"/>
              <a:buChar char="•"/>
            </a:pPr>
            <a:r>
              <a:rPr lang="en-US" sz="2700" b="0" i="0" u="none" strike="noStrike" cap="none">
                <a:solidFill>
                  <a:srgbClr val="000000"/>
                </a:solidFill>
                <a:latin typeface="Barlow Condensed"/>
                <a:ea typeface="Barlow Condensed"/>
                <a:cs typeface="Barlow Condensed"/>
                <a:sym typeface="Barlow Condensed"/>
              </a:rPr>
              <a:t>Tầng vận chuyển giải quyết vấn đề mất dữ liệu ,băng thông, thời gian</a:t>
            </a:r>
            <a:endParaRPr/>
          </a:p>
          <a:p>
            <a:pPr marL="342900" marR="0" lvl="0" indent="-342900" algn="just" rtl="0">
              <a:lnSpc>
                <a:spcPct val="100000"/>
              </a:lnSpc>
              <a:spcBef>
                <a:spcPts val="0"/>
              </a:spcBef>
              <a:spcAft>
                <a:spcPts val="0"/>
              </a:spcAft>
              <a:buClr>
                <a:srgbClr val="000000"/>
              </a:buClr>
              <a:buSzPts val="2700"/>
              <a:buFont typeface="Arial"/>
              <a:buChar char="•"/>
            </a:pPr>
            <a:r>
              <a:rPr lang="en-US" sz="2700" b="0" i="0" u="none" strike="noStrike" cap="none">
                <a:solidFill>
                  <a:srgbClr val="000000"/>
                </a:solidFill>
                <a:latin typeface="Barlow Condensed"/>
                <a:ea typeface="Barlow Condensed"/>
                <a:cs typeface="Barlow Condensed"/>
                <a:sym typeface="Barlow Condensed"/>
              </a:rPr>
              <a:t>bộ giao thức tầng network cung cấp phương tiện đóng gói gói tin để truyền qua đường truyền vật lý</a:t>
            </a:r>
            <a:endParaRPr sz="2700" b="0" i="0" u="none" strike="noStrike" cap="none">
              <a:solidFill>
                <a:srgbClr val="000000"/>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74"/>
          <p:cNvSpPr txBox="1"/>
          <p:nvPr/>
        </p:nvSpPr>
        <p:spPr>
          <a:xfrm>
            <a:off x="463549" y="794340"/>
            <a:ext cx="5930901" cy="3554819"/>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2500" b="0" i="0" u="none" strike="noStrike" cap="none">
                <a:solidFill>
                  <a:srgbClr val="000000"/>
                </a:solidFill>
                <a:latin typeface="Barlow Condensed"/>
                <a:ea typeface="Barlow Condensed"/>
                <a:cs typeface="Barlow Condensed"/>
                <a:sym typeface="Barlow Condensed"/>
              </a:rPr>
              <a:t>Tầng vận chuyển cung cấp 2 giao thức là TCP và UDP.</a:t>
            </a:r>
            <a:endParaRPr/>
          </a:p>
          <a:p>
            <a:pPr marL="342900" marR="0" lvl="1" indent="-342900" algn="just" rtl="0">
              <a:lnSpc>
                <a:spcPct val="100000"/>
              </a:lnSpc>
              <a:spcBef>
                <a:spcPts val="0"/>
              </a:spcBef>
              <a:spcAft>
                <a:spcPts val="0"/>
              </a:spcAft>
              <a:buClr>
                <a:srgbClr val="000000"/>
              </a:buClr>
              <a:buSzPts val="2500"/>
              <a:buFont typeface="Arial"/>
              <a:buChar char="•"/>
            </a:pPr>
            <a:r>
              <a:rPr lang="en-US" sz="2500" b="0" i="0" u="none" strike="noStrike" cap="none">
                <a:solidFill>
                  <a:srgbClr val="000000"/>
                </a:solidFill>
                <a:latin typeface="Barlow Condensed"/>
                <a:ea typeface="Barlow Condensed"/>
                <a:cs typeface="Barlow Condensed"/>
                <a:sym typeface="Barlow Condensed"/>
              </a:rPr>
              <a:t>Giao thức TCP hướng kết nối, đáng tin cậy, kiểm soát luồng nhưng không đảm bảo thời gian.</a:t>
            </a:r>
            <a:endParaRPr/>
          </a:p>
          <a:p>
            <a:pPr marL="342900" marR="0" lvl="1" indent="-342900" algn="just" rtl="0">
              <a:lnSpc>
                <a:spcPct val="100000"/>
              </a:lnSpc>
              <a:spcBef>
                <a:spcPts val="0"/>
              </a:spcBef>
              <a:spcAft>
                <a:spcPts val="0"/>
              </a:spcAft>
              <a:buClr>
                <a:srgbClr val="000000"/>
              </a:buClr>
              <a:buSzPts val="2500"/>
              <a:buFont typeface="Arial"/>
              <a:buChar char="•"/>
            </a:pPr>
            <a:r>
              <a:rPr lang="en-US" sz="2500" b="0" i="0" u="none" strike="noStrike" cap="none">
                <a:solidFill>
                  <a:srgbClr val="000000"/>
                </a:solidFill>
                <a:latin typeface="Barlow Condensed"/>
                <a:ea typeface="Barlow Condensed"/>
                <a:cs typeface="Barlow Condensed"/>
                <a:sym typeface="Barlow Condensed"/>
              </a:rPr>
              <a:t>Giao thức UDP không hướng kết nối, không đáng tin cậy, không kiểm soát luồng, nhưng tốc độ truyền cao.</a:t>
            </a:r>
            <a:endParaRPr/>
          </a:p>
          <a:p>
            <a:pPr marL="0" marR="0" lvl="0" indent="0" algn="just" rtl="0">
              <a:lnSpc>
                <a:spcPct val="100000"/>
              </a:lnSpc>
              <a:spcBef>
                <a:spcPts val="0"/>
              </a:spcBef>
              <a:spcAft>
                <a:spcPts val="0"/>
              </a:spcAft>
              <a:buNone/>
            </a:pPr>
            <a:r>
              <a:rPr lang="en-US" sz="2500" b="0" i="0" u="none" strike="noStrike" cap="none">
                <a:solidFill>
                  <a:srgbClr val="000000"/>
                </a:solidFill>
                <a:latin typeface="Barlow Condensed"/>
                <a:ea typeface="Barlow Condensed"/>
                <a:cs typeface="Barlow Condensed"/>
                <a:sym typeface="Barlow Condensed"/>
              </a:rPr>
              <a:t>Bộ giao thức tầng network chứa thêm thông tin người nhận người gửi giúp xác định máy đích.</a:t>
            </a:r>
            <a:endParaRPr sz="2500" b="0" i="0" u="none" strike="noStrike" cap="none">
              <a:solidFill>
                <a:srgbClr val="000000"/>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75"/>
          <p:cNvSpPr txBox="1"/>
          <p:nvPr/>
        </p:nvSpPr>
        <p:spPr>
          <a:xfrm>
            <a:off x="542471" y="1272298"/>
            <a:ext cx="5930900" cy="2169825"/>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000000"/>
              </a:buClr>
              <a:buSzPts val="2700"/>
              <a:buFont typeface="Arial"/>
              <a:buChar char="•"/>
            </a:pPr>
            <a:r>
              <a:rPr lang="en-US" sz="2700" b="0" i="0" u="none" strike="noStrike" cap="none">
                <a:solidFill>
                  <a:srgbClr val="000000"/>
                </a:solidFill>
                <a:latin typeface="Barlow Condensed"/>
                <a:ea typeface="Barlow Condensed"/>
                <a:cs typeface="Barlow Condensed"/>
                <a:sym typeface="Barlow Condensed"/>
              </a:rPr>
              <a:t>Tầng ứng dụng cung cấp thông số kỹ thuật mà các ứng dụng phân tán phải tuân theo vd html cho web.</a:t>
            </a:r>
            <a:endParaRPr/>
          </a:p>
          <a:p>
            <a:pPr marL="285750" marR="0" lvl="0" indent="-285750" algn="just" rtl="0">
              <a:lnSpc>
                <a:spcPct val="100000"/>
              </a:lnSpc>
              <a:spcBef>
                <a:spcPts val="0"/>
              </a:spcBef>
              <a:spcAft>
                <a:spcPts val="0"/>
              </a:spcAft>
              <a:buClr>
                <a:srgbClr val="000000"/>
              </a:buClr>
              <a:buSzPts val="2700"/>
              <a:buFont typeface="Arial"/>
              <a:buChar char="•"/>
            </a:pPr>
            <a:r>
              <a:rPr lang="en-US" sz="2700" b="0" i="0" u="none" strike="noStrike" cap="none">
                <a:solidFill>
                  <a:srgbClr val="000000"/>
                </a:solidFill>
                <a:latin typeface="Barlow Condensed"/>
                <a:ea typeface="Barlow Condensed"/>
                <a:cs typeface="Barlow Condensed"/>
                <a:sym typeface="Barlow Condensed"/>
              </a:rPr>
              <a:t>Lớp dưới cùng đại diện cho mạng mỗi mạng có định dạng và giao thức truyền tải riêng.</a:t>
            </a:r>
            <a:endParaRPr/>
          </a:p>
        </p:txBody>
      </p:sp>
      <p:sp>
        <p:nvSpPr>
          <p:cNvPr id="635" name="Google Shape;635;p75"/>
          <p:cNvSpPr txBox="1">
            <a:spLocks noGrp="1"/>
          </p:cNvSpPr>
          <p:nvPr>
            <p:ph type="ctrTitle"/>
          </p:nvPr>
        </p:nvSpPr>
        <p:spPr>
          <a:xfrm>
            <a:off x="415922" y="570519"/>
            <a:ext cx="6304191" cy="682487"/>
          </a:xfrm>
          <a:prstGeom prst="rect">
            <a:avLst/>
          </a:prstGeom>
          <a:noFill/>
          <a:ln>
            <a:noFill/>
          </a:ln>
        </p:spPr>
        <p:txBody>
          <a:bodyPr spcFirstLastPara="1" wrap="square" lIns="68550" tIns="68550" rIns="68550" bIns="68550" anchor="b" anchorCtr="0">
            <a:noAutofit/>
          </a:bodyPr>
          <a:lstStyle/>
          <a:p>
            <a:pPr marL="0" lvl="0" indent="0" algn="l" rtl="0">
              <a:lnSpc>
                <a:spcPct val="100000"/>
              </a:lnSpc>
              <a:spcBef>
                <a:spcPts val="0"/>
              </a:spcBef>
              <a:spcAft>
                <a:spcPts val="0"/>
              </a:spcAft>
              <a:buSzPts val="3000"/>
              <a:buNone/>
            </a:pPr>
            <a:r>
              <a:rPr lang="en-US" sz="4000" b="1">
                <a:solidFill>
                  <a:srgbClr val="212121"/>
                </a:solidFill>
              </a:rPr>
              <a:t>CÁC TẦNG GIAO TIẾP KHÁC</a:t>
            </a:r>
            <a:endParaRPr sz="4000" b="1">
              <a:solidFill>
                <a:srgbClr val="21212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76"/>
          <p:cNvSpPr txBox="1"/>
          <p:nvPr/>
        </p:nvSpPr>
        <p:spPr>
          <a:xfrm>
            <a:off x="412750" y="499506"/>
            <a:ext cx="6032500" cy="397031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2100" b="0" i="0" u="none" strike="noStrike" cap="none" dirty="0" err="1">
                <a:solidFill>
                  <a:srgbClr val="000000"/>
                </a:solidFill>
                <a:latin typeface="Barlow Condensed"/>
                <a:ea typeface="Barlow Condensed"/>
                <a:cs typeface="Barlow Condensed"/>
                <a:sym typeface="Barlow Condensed"/>
              </a:rPr>
              <a:t>Tiêu</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chuẩn</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hóa</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cho</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mạng</a:t>
            </a:r>
            <a:r>
              <a:rPr lang="en-US" sz="2100" b="0" i="0" u="none" strike="noStrike" cap="none" dirty="0">
                <a:solidFill>
                  <a:srgbClr val="000000"/>
                </a:solidFill>
                <a:latin typeface="Barlow Condensed"/>
                <a:ea typeface="Barlow Condensed"/>
                <a:cs typeface="Barlow Condensed"/>
                <a:sym typeface="Barlow Condensed"/>
              </a:rPr>
              <a:t> LAN </a:t>
            </a:r>
            <a:r>
              <a:rPr lang="en-US" sz="2100" b="0" i="0" u="none" strike="noStrike" cap="none" dirty="0" err="1">
                <a:solidFill>
                  <a:srgbClr val="000000"/>
                </a:solidFill>
                <a:latin typeface="Barlow Condensed"/>
                <a:ea typeface="Barlow Condensed"/>
                <a:cs typeface="Barlow Condensed"/>
                <a:sym typeface="Barlow Condensed"/>
              </a:rPr>
              <a:t>được</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dẫn</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đầu</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bởi</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Viện</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Kỹ</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sư</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Điện</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và</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Điện</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tử</a:t>
            </a:r>
            <a:r>
              <a:rPr lang="en-US" sz="2100" b="0" i="0" u="none" strike="noStrike" cap="none" dirty="0">
                <a:solidFill>
                  <a:srgbClr val="000000"/>
                </a:solidFill>
                <a:latin typeface="Barlow Condensed"/>
                <a:ea typeface="Barlow Condensed"/>
                <a:cs typeface="Barlow Condensed"/>
                <a:sym typeface="Barlow Condensed"/>
              </a:rPr>
              <a:t> (IEEE), </a:t>
            </a:r>
            <a:r>
              <a:rPr lang="en-US" sz="2100" b="0" i="0" u="none" strike="noStrike" cap="none" dirty="0" err="1">
                <a:solidFill>
                  <a:srgbClr val="000000"/>
                </a:solidFill>
                <a:latin typeface="Barlow Condensed"/>
                <a:ea typeface="Barlow Condensed"/>
                <a:cs typeface="Barlow Condensed"/>
                <a:sym typeface="Barlow Condensed"/>
              </a:rPr>
              <a:t>gọi</a:t>
            </a:r>
            <a:r>
              <a:rPr lang="en-US" sz="2100" b="0" i="0" u="none" strike="noStrike" cap="none" dirty="0">
                <a:solidFill>
                  <a:srgbClr val="000000"/>
                </a:solidFill>
                <a:latin typeface="Barlow Condensed"/>
                <a:ea typeface="Barlow Condensed"/>
                <a:cs typeface="Barlow Condensed"/>
                <a:sym typeface="Barlow Condensed"/>
              </a:rPr>
              <a:t> là </a:t>
            </a:r>
            <a:r>
              <a:rPr lang="en-US" sz="2100" b="0" i="0" u="none" strike="noStrike" cap="none" dirty="0" err="1">
                <a:solidFill>
                  <a:srgbClr val="000000"/>
                </a:solidFill>
                <a:latin typeface="Barlow Condensed"/>
                <a:ea typeface="Barlow Condensed"/>
                <a:cs typeface="Barlow Condensed"/>
                <a:sym typeface="Barlow Condensed"/>
              </a:rPr>
              <a:t>Tiêu</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chuẩn</a:t>
            </a:r>
            <a:r>
              <a:rPr lang="en-US" sz="2100" b="0" i="0" u="none" strike="noStrike" cap="none" dirty="0">
                <a:solidFill>
                  <a:srgbClr val="000000"/>
                </a:solidFill>
                <a:latin typeface="Barlow Condensed"/>
                <a:ea typeface="Barlow Condensed"/>
                <a:cs typeface="Barlow Condensed"/>
                <a:sym typeface="Barlow Condensed"/>
              </a:rPr>
              <a:t> IEEE 802 </a:t>
            </a:r>
            <a:r>
              <a:rPr lang="en-US" sz="2100" b="0" i="0" u="none" strike="noStrike" cap="none" dirty="0" err="1">
                <a:solidFill>
                  <a:srgbClr val="000000"/>
                </a:solidFill>
                <a:latin typeface="Barlow Condensed"/>
                <a:ea typeface="Barlow Condensed"/>
                <a:cs typeface="Barlow Condensed"/>
                <a:sym typeface="Barlow Condensed"/>
              </a:rPr>
              <a:t>gồm</a:t>
            </a:r>
            <a:r>
              <a:rPr lang="en-US" sz="2100" b="0" i="0" u="none" strike="noStrike" cap="none" dirty="0">
                <a:solidFill>
                  <a:srgbClr val="000000"/>
                </a:solidFill>
                <a:latin typeface="Barlow Condensed"/>
                <a:ea typeface="Barlow Condensed"/>
                <a:cs typeface="Barlow Condensed"/>
                <a:sym typeface="Barlow Condensed"/>
              </a:rPr>
              <a:t> 3 </a:t>
            </a:r>
            <a:r>
              <a:rPr lang="en-US" sz="2100" b="0" i="0" u="none" strike="noStrike" cap="none" dirty="0" err="1">
                <a:solidFill>
                  <a:srgbClr val="000000"/>
                </a:solidFill>
                <a:latin typeface="Barlow Condensed"/>
                <a:ea typeface="Barlow Condensed"/>
                <a:cs typeface="Barlow Condensed"/>
                <a:sym typeface="Barlow Condensed"/>
              </a:rPr>
              <a:t>lớp</a:t>
            </a:r>
            <a:r>
              <a:rPr lang="en-US" sz="2100" b="0" i="0" u="none" strike="noStrike" cap="none" dirty="0">
                <a:solidFill>
                  <a:srgbClr val="000000"/>
                </a:solidFill>
                <a:latin typeface="Barlow Condensed"/>
                <a:ea typeface="Barlow Condensed"/>
                <a:cs typeface="Barlow Condensed"/>
                <a:sym typeface="Barlow Condensed"/>
              </a:rPr>
              <a:t> : </a:t>
            </a:r>
            <a:endParaRPr sz="2100" b="0" i="0" u="none" strike="noStrike" cap="none" dirty="0">
              <a:solidFill>
                <a:srgbClr val="000000"/>
              </a:solidFill>
              <a:latin typeface="Barlow Condensed"/>
              <a:ea typeface="Barlow Condensed"/>
              <a:cs typeface="Barlow Condensed"/>
              <a:sym typeface="Barlow Condensed"/>
            </a:endParaRPr>
          </a:p>
          <a:p>
            <a:pPr marL="0" marR="0" lvl="1" indent="-133350" algn="just" rtl="0">
              <a:lnSpc>
                <a:spcPct val="100000"/>
              </a:lnSpc>
              <a:spcBef>
                <a:spcPts val="0"/>
              </a:spcBef>
              <a:spcAft>
                <a:spcPts val="0"/>
              </a:spcAft>
              <a:buClr>
                <a:srgbClr val="000000"/>
              </a:buClr>
              <a:buSzPts val="2100"/>
              <a:buFont typeface="Noto Sans Symbols"/>
              <a:buChar char="▪"/>
            </a:pPr>
            <a:r>
              <a:rPr lang="en-US" sz="2100" b="0" i="0" u="none" strike="noStrike" cap="none" dirty="0" err="1">
                <a:solidFill>
                  <a:srgbClr val="000000"/>
                </a:solidFill>
                <a:latin typeface="Barlow Condensed"/>
                <a:ea typeface="Barlow Condensed"/>
                <a:cs typeface="Barlow Condensed"/>
                <a:sym typeface="Barlow Condensed"/>
              </a:rPr>
              <a:t>Lớp</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vật</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lý</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giải</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quyết</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các</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vấn</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đề</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truyền</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dữ</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liệu</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vật</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lý</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như</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tín</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hiệu</a:t>
            </a:r>
            <a:r>
              <a:rPr lang="en-US" sz="2100" b="0" i="0" u="none" strike="noStrike" cap="none" dirty="0">
                <a:solidFill>
                  <a:srgbClr val="000000"/>
                </a:solidFill>
                <a:latin typeface="Barlow Condensed"/>
                <a:ea typeface="Barlow Condensed"/>
                <a:cs typeface="Barlow Condensed"/>
                <a:sym typeface="Barlow Condensed"/>
              </a:rPr>
              <a:t>.</a:t>
            </a:r>
            <a:endParaRPr dirty="0"/>
          </a:p>
          <a:p>
            <a:pPr marL="0" marR="0" lvl="1" indent="-133350" algn="just" rtl="0">
              <a:lnSpc>
                <a:spcPct val="100000"/>
              </a:lnSpc>
              <a:spcBef>
                <a:spcPts val="0"/>
              </a:spcBef>
              <a:spcAft>
                <a:spcPts val="0"/>
              </a:spcAft>
              <a:buClr>
                <a:srgbClr val="000000"/>
              </a:buClr>
              <a:buSzPts val="2100"/>
              <a:buFont typeface="Noto Sans Symbols"/>
              <a:buChar char="▪"/>
            </a:pPr>
            <a:r>
              <a:rPr lang="en-US" sz="2100" b="0" i="0" u="none" strike="noStrike" cap="none" dirty="0" err="1">
                <a:solidFill>
                  <a:srgbClr val="000000"/>
                </a:solidFill>
                <a:latin typeface="Barlow Condensed"/>
                <a:ea typeface="Barlow Condensed"/>
                <a:cs typeface="Barlow Condensed"/>
                <a:sym typeface="Barlow Condensed"/>
              </a:rPr>
              <a:t>Lớp</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kiểm</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soát</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truy</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cập</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phương</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tiện</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xác</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định</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ai</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có</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có</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quyền</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truy</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cập</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vào</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phương</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tiện</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truyền</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dẫn</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và</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khi</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nào</a:t>
            </a:r>
            <a:r>
              <a:rPr lang="en-US" sz="2100" b="0" i="0" u="none" strike="noStrike" cap="none" dirty="0">
                <a:solidFill>
                  <a:srgbClr val="000000"/>
                </a:solidFill>
                <a:latin typeface="Barlow Condensed"/>
                <a:ea typeface="Barlow Condensed"/>
                <a:cs typeface="Barlow Condensed"/>
                <a:sym typeface="Barlow Condensed"/>
              </a:rPr>
              <a:t>.</a:t>
            </a:r>
            <a:endParaRPr dirty="0"/>
          </a:p>
          <a:p>
            <a:pPr marL="0" marR="0" lvl="1" indent="-133350" algn="just" rtl="0">
              <a:lnSpc>
                <a:spcPct val="100000"/>
              </a:lnSpc>
              <a:spcBef>
                <a:spcPts val="0"/>
              </a:spcBef>
              <a:spcAft>
                <a:spcPts val="0"/>
              </a:spcAft>
              <a:buClr>
                <a:srgbClr val="000000"/>
              </a:buClr>
              <a:buSzPts val="2100"/>
              <a:buFont typeface="Noto Sans Symbols"/>
              <a:buChar char="▪"/>
            </a:pPr>
            <a:r>
              <a:rPr lang="en-US" sz="2100" b="0" i="0" u="none" strike="noStrike" cap="none" dirty="0" err="1">
                <a:solidFill>
                  <a:srgbClr val="000000"/>
                </a:solidFill>
                <a:latin typeface="Barlow Condensed"/>
                <a:ea typeface="Barlow Condensed"/>
                <a:cs typeface="Barlow Condensed"/>
                <a:sym typeface="Barlow Condensed"/>
              </a:rPr>
              <a:t>Lớp</a:t>
            </a:r>
            <a:r>
              <a:rPr lang="en-US" sz="2100" b="0" i="0" u="none" strike="noStrike" cap="none" dirty="0">
                <a:solidFill>
                  <a:srgbClr val="000000"/>
                </a:solidFill>
                <a:latin typeface="Barlow Condensed"/>
                <a:ea typeface="Barlow Condensed"/>
                <a:cs typeface="Barlow Condensed"/>
                <a:sym typeface="Barlow Condensed"/>
              </a:rPr>
              <a:t> điều </a:t>
            </a:r>
            <a:r>
              <a:rPr lang="en-US" sz="2100" b="0" i="0" u="none" strike="noStrike" cap="none" dirty="0" err="1">
                <a:solidFill>
                  <a:srgbClr val="000000"/>
                </a:solidFill>
                <a:latin typeface="Barlow Condensed"/>
                <a:ea typeface="Barlow Condensed"/>
                <a:cs typeface="Barlow Condensed"/>
                <a:sym typeface="Barlow Condensed"/>
              </a:rPr>
              <a:t>khiển</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liên</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kết</a:t>
            </a:r>
            <a:r>
              <a:rPr lang="en-US" sz="2100" b="0" i="0" u="none" strike="noStrike" cap="none" dirty="0">
                <a:solidFill>
                  <a:srgbClr val="000000"/>
                </a:solidFill>
                <a:latin typeface="Barlow Condensed"/>
                <a:ea typeface="Barlow Condensed"/>
                <a:cs typeface="Barlow Condensed"/>
                <a:sym typeface="Barlow Condensed"/>
              </a:rPr>
              <a:t> logic </a:t>
            </a:r>
            <a:r>
              <a:rPr lang="en-US" sz="2100" b="0" i="0" u="none" strike="noStrike" cap="none" dirty="0" err="1">
                <a:solidFill>
                  <a:srgbClr val="000000"/>
                </a:solidFill>
                <a:latin typeface="Barlow Condensed"/>
                <a:ea typeface="Barlow Condensed"/>
                <a:cs typeface="Barlow Condensed"/>
                <a:sym typeface="Barlow Condensed"/>
              </a:rPr>
              <a:t>đảm</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bảo</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truyền</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gói</a:t>
            </a:r>
            <a:r>
              <a:rPr lang="en-US" sz="2100" b="0" i="0" u="none" strike="noStrike" cap="none" dirty="0">
                <a:solidFill>
                  <a:srgbClr val="000000"/>
                </a:solidFill>
                <a:latin typeface="Barlow Condensed"/>
                <a:ea typeface="Barlow Condensed"/>
                <a:cs typeface="Barlow Condensed"/>
                <a:sym typeface="Barlow Condensed"/>
              </a:rPr>
              <a:t> tin </a:t>
            </a:r>
            <a:r>
              <a:rPr lang="en-US" sz="2100" b="0" i="0" u="none" strike="noStrike" cap="none" dirty="0" err="1">
                <a:solidFill>
                  <a:srgbClr val="000000"/>
                </a:solidFill>
                <a:latin typeface="Barlow Condensed"/>
                <a:ea typeface="Barlow Condensed"/>
                <a:cs typeface="Barlow Condensed"/>
                <a:sym typeface="Barlow Condensed"/>
              </a:rPr>
              <a:t>giữa</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hai</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máy</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tính</a:t>
            </a:r>
            <a:endParaRPr dirty="0"/>
          </a:p>
          <a:p>
            <a:pPr marL="0" marR="0" lvl="1" indent="0" algn="just" rtl="0">
              <a:lnSpc>
                <a:spcPct val="100000"/>
              </a:lnSpc>
              <a:spcBef>
                <a:spcPts val="0"/>
              </a:spcBef>
              <a:spcAft>
                <a:spcPts val="0"/>
              </a:spcAft>
              <a:buNone/>
            </a:pPr>
            <a:endParaRPr sz="2100" b="0" i="0" u="none" strike="noStrike" cap="none" dirty="0">
              <a:solidFill>
                <a:srgbClr val="000000"/>
              </a:solidFill>
              <a:latin typeface="Barlow Condensed"/>
              <a:ea typeface="Barlow Condensed"/>
              <a:cs typeface="Barlow Condensed"/>
              <a:sym typeface="Barlow Condensed"/>
            </a:endParaRPr>
          </a:p>
          <a:p>
            <a:pPr marL="0" marR="0" lvl="0" indent="0" algn="just" rtl="0">
              <a:lnSpc>
                <a:spcPct val="100000"/>
              </a:lnSpc>
              <a:spcBef>
                <a:spcPts val="0"/>
              </a:spcBef>
              <a:spcAft>
                <a:spcPts val="0"/>
              </a:spcAft>
              <a:buNone/>
            </a:pPr>
            <a:r>
              <a:rPr lang="en-US" sz="2100" b="0" i="0" u="none" strike="noStrike" cap="none" dirty="0">
                <a:solidFill>
                  <a:srgbClr val="000000"/>
                </a:solidFill>
                <a:latin typeface="Barlow Condensed"/>
                <a:ea typeface="Barlow Condensed"/>
                <a:cs typeface="Barlow Condensed"/>
                <a:sym typeface="Barlow Condensed"/>
              </a:rPr>
              <a:t>Trong </a:t>
            </a:r>
            <a:r>
              <a:rPr lang="en-US" sz="2100" b="0" i="0" u="none" strike="noStrike" cap="none" dirty="0" err="1">
                <a:solidFill>
                  <a:srgbClr val="000000"/>
                </a:solidFill>
                <a:latin typeface="Barlow Condensed"/>
                <a:ea typeface="Barlow Condensed"/>
                <a:cs typeface="Barlow Condensed"/>
                <a:sym typeface="Barlow Condensed"/>
              </a:rPr>
              <a:t>hầu</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hết</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các</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mạng</a:t>
            </a:r>
            <a:r>
              <a:rPr lang="en-US" sz="2100" b="0" i="0" u="none" strike="noStrike" cap="none" dirty="0">
                <a:solidFill>
                  <a:srgbClr val="000000"/>
                </a:solidFill>
                <a:latin typeface="Barlow Condensed"/>
                <a:ea typeface="Barlow Condensed"/>
                <a:cs typeface="Barlow Condensed"/>
                <a:sym typeface="Barlow Condensed"/>
              </a:rPr>
              <a:t> LAN, </a:t>
            </a:r>
            <a:r>
              <a:rPr lang="en-US" sz="2100" b="0" i="0" u="none" strike="noStrike" cap="none" dirty="0" err="1">
                <a:solidFill>
                  <a:srgbClr val="000000"/>
                </a:solidFill>
                <a:latin typeface="Barlow Condensed"/>
                <a:ea typeface="Barlow Condensed"/>
                <a:cs typeface="Barlow Condensed"/>
                <a:sym typeface="Barlow Condensed"/>
              </a:rPr>
              <a:t>giao</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thức</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lớp</a:t>
            </a:r>
            <a:r>
              <a:rPr lang="en-US" sz="2100" b="0" i="0" u="none" strike="noStrike" cap="none" dirty="0">
                <a:solidFill>
                  <a:srgbClr val="000000"/>
                </a:solidFill>
                <a:latin typeface="Barlow Condensed"/>
                <a:ea typeface="Barlow Condensed"/>
                <a:cs typeface="Barlow Condensed"/>
                <a:sym typeface="Barlow Condensed"/>
              </a:rPr>
              <a:t> TCP </a:t>
            </a:r>
            <a:r>
              <a:rPr lang="en-US" sz="2100" b="0" i="0" u="none" strike="noStrike" cap="none" dirty="0" err="1">
                <a:solidFill>
                  <a:srgbClr val="000000"/>
                </a:solidFill>
                <a:latin typeface="Barlow Condensed"/>
                <a:ea typeface="Barlow Condensed"/>
                <a:cs typeface="Barlow Condensed"/>
                <a:sym typeface="Barlow Condensed"/>
              </a:rPr>
              <a:t>và</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lớp</a:t>
            </a:r>
            <a:r>
              <a:rPr lang="en-US" sz="2100" b="0" i="0" u="none" strike="noStrike" cap="none" dirty="0">
                <a:solidFill>
                  <a:srgbClr val="000000"/>
                </a:solidFill>
                <a:latin typeface="Barlow Condensed"/>
                <a:ea typeface="Barlow Condensed"/>
                <a:cs typeface="Barlow Condensed"/>
                <a:sym typeface="Barlow Condensed"/>
              </a:rPr>
              <a:t> IP </a:t>
            </a:r>
            <a:r>
              <a:rPr lang="en-US" sz="2100" b="0" i="0" u="none" strike="noStrike" cap="none" dirty="0" err="1">
                <a:solidFill>
                  <a:srgbClr val="000000"/>
                </a:solidFill>
                <a:latin typeface="Barlow Condensed"/>
                <a:ea typeface="Barlow Condensed"/>
                <a:cs typeface="Barlow Condensed"/>
                <a:sym typeface="Barlow Condensed"/>
              </a:rPr>
              <a:t>được</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thực</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hiện</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trên</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đầu</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ba</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lớp</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này</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cho</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phép</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mỗi</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máy</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tính</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có</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thể</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giao</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tiếp</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trực</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tiếp</a:t>
            </a:r>
            <a:r>
              <a:rPr lang="en-US" sz="2100" b="0" i="0" u="none" strike="noStrike" cap="none" dirty="0">
                <a:solidFill>
                  <a:srgbClr val="000000"/>
                </a:solidFill>
                <a:latin typeface="Barlow Condensed"/>
                <a:ea typeface="Barlow Condensed"/>
                <a:cs typeface="Barlow Condensed"/>
                <a:sym typeface="Barlow Condensed"/>
              </a:rPr>
              <a:t> </a:t>
            </a:r>
            <a:r>
              <a:rPr lang="en-US" sz="2100" b="0" i="0" u="none" strike="noStrike" cap="none" dirty="0" err="1">
                <a:solidFill>
                  <a:srgbClr val="000000"/>
                </a:solidFill>
                <a:latin typeface="Barlow Condensed"/>
                <a:ea typeface="Barlow Condensed"/>
                <a:cs typeface="Barlow Condensed"/>
                <a:sym typeface="Barlow Condensed"/>
              </a:rPr>
              <a:t>trên</a:t>
            </a:r>
            <a:r>
              <a:rPr lang="en-US" sz="2100" b="0" i="0" u="none" strike="noStrike" cap="none" dirty="0">
                <a:solidFill>
                  <a:srgbClr val="000000"/>
                </a:solidFill>
                <a:latin typeface="Barlow Condensed"/>
                <a:ea typeface="Barlow Condensed"/>
                <a:cs typeface="Barlow Condensed"/>
                <a:sym typeface="Barlow Condensed"/>
              </a:rPr>
              <a:t> Internet</a:t>
            </a:r>
            <a:endParaRPr sz="2100" b="0" i="0" u="none" strike="noStrike" cap="none" dirty="0">
              <a:solidFill>
                <a:srgbClr val="000000"/>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77" descr="Đại pháp sư đệ nhất tinh tế – Chương 18 – ♥Nhã♥"/>
          <p:cNvPicPr preferRelativeResize="0"/>
          <p:nvPr/>
        </p:nvPicPr>
        <p:blipFill rotWithShape="1">
          <a:blip r:embed="rId3">
            <a:alphaModFix/>
          </a:blip>
          <a:srcRect/>
          <a:stretch/>
        </p:blipFill>
        <p:spPr>
          <a:xfrm>
            <a:off x="1978468" y="1006428"/>
            <a:ext cx="2901064" cy="31306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5"/>
          <p:cNvSpPr txBox="1">
            <a:spLocks noGrp="1"/>
          </p:cNvSpPr>
          <p:nvPr>
            <p:ph type="ctrTitle"/>
          </p:nvPr>
        </p:nvSpPr>
        <p:spPr>
          <a:xfrm flipH="1">
            <a:off x="577929" y="753035"/>
            <a:ext cx="5581131" cy="674590"/>
          </a:xfrm>
          <a:prstGeom prst="rect">
            <a:avLst/>
          </a:prstGeom>
          <a:noFill/>
          <a:ln>
            <a:noFill/>
          </a:ln>
        </p:spPr>
        <p:txBody>
          <a:bodyPr spcFirstLastPara="1" wrap="square" lIns="68550" tIns="68550" rIns="68550" bIns="68550" anchor="b" anchorCtr="0">
            <a:noAutofit/>
          </a:bodyPr>
          <a:lstStyle/>
          <a:p>
            <a:pPr marL="0" lvl="0" indent="0" algn="l" rtl="0">
              <a:lnSpc>
                <a:spcPct val="100000"/>
              </a:lnSpc>
              <a:spcBef>
                <a:spcPts val="0"/>
              </a:spcBef>
              <a:spcAft>
                <a:spcPts val="0"/>
              </a:spcAft>
              <a:buSzPts val="3000"/>
              <a:buNone/>
            </a:pPr>
            <a:r>
              <a:rPr lang="en-US" sz="4000" b="1" dirty="0">
                <a:solidFill>
                  <a:srgbClr val="212121"/>
                </a:solidFill>
              </a:rPr>
              <a:t>CHUẨN HÓA</a:t>
            </a:r>
            <a:endParaRPr sz="4000" b="1" dirty="0">
              <a:solidFill>
                <a:srgbClr val="212121"/>
              </a:solidFill>
            </a:endParaRPr>
          </a:p>
        </p:txBody>
      </p:sp>
      <p:sp>
        <p:nvSpPr>
          <p:cNvPr id="296" name="Google Shape;296;p15"/>
          <p:cNvSpPr txBox="1"/>
          <p:nvPr/>
        </p:nvSpPr>
        <p:spPr>
          <a:xfrm>
            <a:off x="577930" y="1427625"/>
            <a:ext cx="5864911" cy="2862322"/>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rgbClr val="000000"/>
              </a:buClr>
              <a:buSzPts val="3000"/>
              <a:buFont typeface="Arial"/>
              <a:buChar char="•"/>
            </a:pPr>
            <a:r>
              <a:rPr lang="en-US" sz="3000" b="0" i="0" u="none" strike="noStrike" cap="none" dirty="0" err="1">
                <a:solidFill>
                  <a:srgbClr val="212121"/>
                </a:solidFill>
                <a:latin typeface="Barlow Condensed"/>
                <a:ea typeface="Barlow Condensed"/>
                <a:cs typeface="Barlow Condensed"/>
                <a:sym typeface="Barlow Condensed"/>
              </a:rPr>
              <a:t>Mục</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tiêu</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của</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chuẩn</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hóa</a:t>
            </a:r>
            <a:r>
              <a:rPr lang="en-US" sz="3000" b="0" i="0" u="none" strike="noStrike" cap="none" dirty="0">
                <a:solidFill>
                  <a:srgbClr val="212121"/>
                </a:solidFill>
                <a:latin typeface="Barlow Condensed"/>
                <a:ea typeface="Barlow Condensed"/>
                <a:cs typeface="Barlow Condensed"/>
                <a:sym typeface="Barlow Condensed"/>
              </a:rPr>
              <a:t> là </a:t>
            </a:r>
            <a:r>
              <a:rPr lang="en-US" sz="3000" b="0" i="0" u="none" strike="noStrike" cap="none" dirty="0" err="1">
                <a:solidFill>
                  <a:srgbClr val="212121"/>
                </a:solidFill>
                <a:latin typeface="Barlow Condensed"/>
                <a:ea typeface="Barlow Condensed"/>
                <a:cs typeface="Barlow Condensed"/>
                <a:sym typeface="Barlow Condensed"/>
              </a:rPr>
              <a:t>loại</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bỏ</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các</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điểm</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bất</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thường</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hoặc</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các</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khía</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cạnh</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không</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mong</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muốn</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của</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một</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quan</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hệ</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để</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có</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được</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các</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quan</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hệ</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tốt</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hơn</a:t>
            </a:r>
            <a:r>
              <a:rPr lang="en-US" sz="3000" b="0" i="0" u="none" strike="noStrike" cap="none" dirty="0">
                <a:solidFill>
                  <a:srgbClr val="212121"/>
                </a:solidFill>
                <a:latin typeface="Barlow Condensed"/>
                <a:ea typeface="Barlow Condensed"/>
                <a:cs typeface="Barlow Condensed"/>
                <a:sym typeface="Barlow Condensed"/>
              </a:rPr>
              <a:t>. </a:t>
            </a:r>
            <a:endParaRPr sz="3000" b="0" i="0" u="none" strike="noStrike" cap="none" dirty="0">
              <a:solidFill>
                <a:srgbClr val="212121"/>
              </a:solidFill>
              <a:latin typeface="Barlow Condensed"/>
              <a:ea typeface="Barlow Condensed"/>
              <a:cs typeface="Barlow Condensed"/>
              <a:sym typeface="Barlow Condensed"/>
            </a:endParaRPr>
          </a:p>
          <a:p>
            <a:pPr marL="457200" marR="0" lvl="0" indent="-457200" algn="just" rtl="0">
              <a:lnSpc>
                <a:spcPct val="100000"/>
              </a:lnSpc>
              <a:spcBef>
                <a:spcPts val="0"/>
              </a:spcBef>
              <a:spcAft>
                <a:spcPts val="0"/>
              </a:spcAft>
              <a:buClr>
                <a:srgbClr val="000000"/>
              </a:buClr>
              <a:buSzPts val="3000"/>
              <a:buFont typeface="Arial"/>
              <a:buChar char="•"/>
            </a:pPr>
            <a:r>
              <a:rPr lang="en-US" sz="3000" b="0" i="0" u="none" strike="noStrike" cap="none" dirty="0" err="1">
                <a:solidFill>
                  <a:srgbClr val="212121"/>
                </a:solidFill>
                <a:latin typeface="Barlow Condensed"/>
                <a:ea typeface="Barlow Condensed"/>
                <a:cs typeface="Barlow Condensed"/>
                <a:sym typeface="Barlow Condensed"/>
              </a:rPr>
              <a:t>Bốn</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vấn</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đề</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sau</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có</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thể</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tồn</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tại</a:t>
            </a:r>
            <a:r>
              <a:rPr lang="en-US" sz="3000" b="0" i="0" u="none" strike="noStrike" cap="none" dirty="0">
                <a:solidFill>
                  <a:srgbClr val="212121"/>
                </a:solidFill>
                <a:latin typeface="Barlow Condensed"/>
                <a:ea typeface="Barlow Condensed"/>
                <a:cs typeface="Barlow Condensed"/>
                <a:sym typeface="Barlow Condensed"/>
              </a:rPr>
              <a:t> trong </a:t>
            </a:r>
            <a:r>
              <a:rPr lang="en-US" sz="3000" b="0" i="0" u="none" strike="noStrike" cap="none" dirty="0" err="1">
                <a:solidFill>
                  <a:srgbClr val="212121"/>
                </a:solidFill>
                <a:latin typeface="Barlow Condensed"/>
                <a:ea typeface="Barlow Condensed"/>
                <a:cs typeface="Barlow Condensed"/>
                <a:sym typeface="Barlow Condensed"/>
              </a:rPr>
              <a:t>một</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lược</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đồ</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quan</a:t>
            </a:r>
            <a:r>
              <a:rPr lang="en-US" sz="3000" b="0" i="0" u="none" strike="noStrike" cap="none" dirty="0">
                <a:solidFill>
                  <a:srgbClr val="212121"/>
                </a:solidFill>
                <a:latin typeface="Barlow Condensed"/>
                <a:ea typeface="Barlow Condensed"/>
                <a:cs typeface="Barlow Condensed"/>
                <a:sym typeface="Barlow Condensed"/>
              </a:rPr>
              <a:t> </a:t>
            </a:r>
            <a:r>
              <a:rPr lang="en-US" sz="3000" b="0" i="0" u="none" strike="noStrike" cap="none" dirty="0" err="1">
                <a:solidFill>
                  <a:srgbClr val="212121"/>
                </a:solidFill>
                <a:latin typeface="Barlow Condensed"/>
                <a:ea typeface="Barlow Condensed"/>
                <a:cs typeface="Barlow Condensed"/>
                <a:sym typeface="Barlow Condensed"/>
              </a:rPr>
              <a:t>hệ</a:t>
            </a:r>
            <a:r>
              <a:rPr lang="en-US" sz="3000" b="0" i="0" u="none" strike="noStrike" cap="none" dirty="0">
                <a:solidFill>
                  <a:srgbClr val="212121"/>
                </a:solidFill>
                <a:latin typeface="Barlow Condensed"/>
                <a:ea typeface="Barlow Condensed"/>
                <a:cs typeface="Barlow Condensed"/>
                <a:sym typeface="Barlow Condensed"/>
              </a:rPr>
              <a:t>:</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6"/>
          <p:cNvSpPr txBox="1"/>
          <p:nvPr/>
        </p:nvSpPr>
        <p:spPr>
          <a:xfrm>
            <a:off x="496544" y="771409"/>
            <a:ext cx="5864911" cy="193899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000" b="1" i="0" u="none" strike="noStrike" cap="none">
                <a:solidFill>
                  <a:srgbClr val="212121"/>
                </a:solidFill>
                <a:latin typeface="Barlow Condensed"/>
                <a:ea typeface="Barlow Condensed"/>
                <a:cs typeface="Barlow Condensed"/>
                <a:sym typeface="Barlow Condensed"/>
              </a:rPr>
              <a:t>Lặp lại dị thường: </a:t>
            </a:r>
            <a:endParaRPr/>
          </a:p>
          <a:p>
            <a:pPr marL="457200" marR="0" lvl="0" indent="-457200" algn="just" rtl="0">
              <a:lnSpc>
                <a:spcPct val="100000"/>
              </a:lnSpc>
              <a:spcBef>
                <a:spcPts val="0"/>
              </a:spcBef>
              <a:spcAft>
                <a:spcPts val="0"/>
              </a:spcAft>
              <a:buClr>
                <a:srgbClr val="000000"/>
              </a:buClr>
              <a:buSzPts val="3000"/>
              <a:buFont typeface="Arial"/>
              <a:buChar char="•"/>
            </a:pPr>
            <a:r>
              <a:rPr lang="en-US" sz="3000" b="0" i="0" u="none" strike="noStrike" cap="none">
                <a:solidFill>
                  <a:srgbClr val="212121"/>
                </a:solidFill>
                <a:latin typeface="Barlow Condensed"/>
                <a:ea typeface="Barlow Condensed"/>
                <a:cs typeface="Barlow Condensed"/>
                <a:sym typeface="Barlow Condensed"/>
              </a:rPr>
              <a:t>Một số dữ liệu có thể bị lặp lại không cần thiết. </a:t>
            </a:r>
            <a:endParaRPr/>
          </a:p>
          <a:p>
            <a:pPr marL="0" marR="0" lvl="0" indent="0" algn="just" rtl="0">
              <a:lnSpc>
                <a:spcPct val="100000"/>
              </a:lnSpc>
              <a:spcBef>
                <a:spcPts val="0"/>
              </a:spcBef>
              <a:spcAft>
                <a:spcPts val="0"/>
              </a:spcAft>
              <a:buNone/>
            </a:pPr>
            <a:endParaRPr sz="3000" b="0" i="0" u="none" strike="noStrike" cap="none">
              <a:solidFill>
                <a:srgbClr val="212121"/>
              </a:solidFill>
              <a:latin typeface="Barlow Condensed"/>
              <a:ea typeface="Barlow Condensed"/>
              <a:cs typeface="Barlow Condensed"/>
              <a:sym typeface="Barlow Condensed"/>
            </a:endParaRPr>
          </a:p>
        </p:txBody>
      </p:sp>
      <p:pic>
        <p:nvPicPr>
          <p:cNvPr id="302" name="Google Shape;302;p16" descr="Time Waiting Sticker by VisualTimmy for iOS &amp; Android | GIPHY"/>
          <p:cNvPicPr preferRelativeResize="0"/>
          <p:nvPr/>
        </p:nvPicPr>
        <p:blipFill rotWithShape="1">
          <a:blip r:embed="rId3">
            <a:alphaModFix/>
          </a:blip>
          <a:srcRect/>
          <a:stretch/>
        </p:blipFill>
        <p:spPr>
          <a:xfrm>
            <a:off x="2073727" y="2190749"/>
            <a:ext cx="2710543" cy="271054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My Creative CV by slidesgo">
  <a:themeElements>
    <a:clrScheme name="Simple Light">
      <a:dk1>
        <a:srgbClr val="E9E6E1"/>
      </a:dk1>
      <a:lt1>
        <a:srgbClr val="434343"/>
      </a:lt1>
      <a:dk2>
        <a:srgbClr val="102E5F"/>
      </a:dk2>
      <a:lt2>
        <a:srgbClr val="6B72EB"/>
      </a:lt2>
      <a:accent1>
        <a:srgbClr val="6987C9"/>
      </a:accent1>
      <a:accent2>
        <a:srgbClr val="FFCC33"/>
      </a:accent2>
      <a:accent3>
        <a:srgbClr val="0C064A"/>
      </a:accent3>
      <a:accent4>
        <a:srgbClr val="FF823B"/>
      </a:accent4>
      <a:accent5>
        <a:srgbClr val="1F158A"/>
      </a:accent5>
      <a:accent6>
        <a:srgbClr val="352CCD"/>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TotalTime>
  <Words>2817</Words>
  <Application>Microsoft Office PowerPoint</Application>
  <PresentationFormat>Custom</PresentationFormat>
  <Paragraphs>237</Paragraphs>
  <Slides>75</Slides>
  <Notes>75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75</vt:i4>
      </vt:variant>
    </vt:vector>
  </HeadingPairs>
  <TitlesOfParts>
    <vt:vector size="88" baseType="lpstr">
      <vt:lpstr>Fira Sans Extra Condensed Medium</vt:lpstr>
      <vt:lpstr>Noto Sans Symbols</vt:lpstr>
      <vt:lpstr>Courier New</vt:lpstr>
      <vt:lpstr>Barlow Condensed Medium</vt:lpstr>
      <vt:lpstr>Arvo</vt:lpstr>
      <vt:lpstr>Times New Roman</vt:lpstr>
      <vt:lpstr>Symbol</vt:lpstr>
      <vt:lpstr>Calibri</vt:lpstr>
      <vt:lpstr>Cambria Math</vt:lpstr>
      <vt:lpstr>Barlow Condensed</vt:lpstr>
      <vt:lpstr>Arial</vt:lpstr>
      <vt:lpstr>Barlow Condensed SemiBold</vt:lpstr>
      <vt:lpstr>My Creative CV by slidesgo</vt:lpstr>
      <vt:lpstr>CHAPTER 2: BACKGROUND</vt:lpstr>
      <vt:lpstr>Nội dung </vt:lpstr>
      <vt:lpstr>TỔNG QUAN VỀ CSDL QUAN HỆ</vt:lpstr>
      <vt:lpstr>KHÁI NIỆM VỀ CSDL QUAN HỆ</vt:lpstr>
      <vt:lpstr>PowerPoint Presentation</vt:lpstr>
      <vt:lpstr>PowerPoint Presentation</vt:lpstr>
      <vt:lpstr>0 != null</vt:lpstr>
      <vt:lpstr>CHUẨN HÓA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Đại số quan hệ (Relational Algebra)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TỔNG QUAN VỀ MẠNG MÁY TÍNH</vt:lpstr>
      <vt:lpstr>KHÁI NIỆM</vt:lpstr>
      <vt:lpstr>CÁC LOẠI MẠNG</vt:lpstr>
      <vt:lpstr>PowerPoint Presentation</vt:lpstr>
      <vt:lpstr>PowerPoint Presentation</vt:lpstr>
      <vt:lpstr>CÁC HÌNH THỨC GIAO TIẾP</vt:lpstr>
      <vt:lpstr>PowerPoint Presentation</vt:lpstr>
      <vt:lpstr>PowerPoint Presentation</vt:lpstr>
      <vt:lpstr>CÁC KHÁI NIỆM VỀ GIAO TIẾP DỮ LIỆU</vt:lpstr>
      <vt:lpstr>PowerPoint Presentation</vt:lpstr>
      <vt:lpstr>PowerPoint Presentation</vt:lpstr>
      <vt:lpstr>CẤU TRÚC FRAME</vt:lpstr>
      <vt:lpstr>PowerPoint Presentation</vt:lpstr>
      <vt:lpstr>PowerPoint Presentation</vt:lpstr>
      <vt:lpstr>PowerPoint Presentation</vt:lpstr>
      <vt:lpstr>PowerPoint Presentation</vt:lpstr>
      <vt:lpstr>CÁC GIAO THỨC GIAO TIẾP</vt:lpstr>
      <vt:lpstr>PowerPoint Presentation</vt:lpstr>
      <vt:lpstr>PowerPoint Presentation</vt:lpstr>
      <vt:lpstr>GIAO THỨC TCP/IP</vt:lpstr>
      <vt:lpstr>PowerPoint Presentation</vt:lpstr>
      <vt:lpstr>CÁC TẦNG GIAO TIẾP KHÁC</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BACKGROUND</dc:title>
  <cp:lastModifiedBy>Lam Phucnghi</cp:lastModifiedBy>
  <cp:revision>32</cp:revision>
  <dcterms:modified xsi:type="dcterms:W3CDTF">2021-01-12T07:46:35Z</dcterms:modified>
</cp:coreProperties>
</file>